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77" r:id="rId3"/>
    <p:sldId id="258" r:id="rId4"/>
    <p:sldId id="259" r:id="rId5"/>
    <p:sldId id="295" r:id="rId6"/>
    <p:sldId id="278" r:id="rId7"/>
    <p:sldId id="261" r:id="rId8"/>
    <p:sldId id="260" r:id="rId9"/>
    <p:sldId id="269" r:id="rId10"/>
    <p:sldId id="291" r:id="rId11"/>
    <p:sldId id="279" r:id="rId12"/>
    <p:sldId id="292" r:id="rId13"/>
    <p:sldId id="293" r:id="rId14"/>
    <p:sldId id="294" r:id="rId15"/>
    <p:sldId id="281" r:id="rId16"/>
    <p:sldId id="273" r:id="rId17"/>
    <p:sldId id="265" r:id="rId18"/>
    <p:sldId id="267" r:id="rId19"/>
    <p:sldId id="282" r:id="rId20"/>
    <p:sldId id="264" r:id="rId21"/>
    <p:sldId id="271" r:id="rId22"/>
    <p:sldId id="274" r:id="rId23"/>
    <p:sldId id="275" r:id="rId24"/>
    <p:sldId id="276" r:id="rId25"/>
    <p:sldId id="280" r:id="rId26"/>
    <p:sldId id="262" r:id="rId27"/>
    <p:sldId id="283" r:id="rId28"/>
    <p:sldId id="266" r:id="rId29"/>
    <p:sldId id="263" r:id="rId30"/>
    <p:sldId id="296" r:id="rId31"/>
    <p:sldId id="270" r:id="rId32"/>
    <p:sldId id="29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A4065FC-F9F3-48B7-A6F0-E7EB3D893CB0}">
          <p14:sldIdLst>
            <p14:sldId id="256"/>
          </p14:sldIdLst>
        </p14:section>
        <p14:section name="The GPU" id="{61165D78-1869-4900-8393-FFA1FC117F99}">
          <p14:sldIdLst>
            <p14:sldId id="277"/>
            <p14:sldId id="258"/>
            <p14:sldId id="259"/>
            <p14:sldId id="295"/>
          </p14:sldIdLst>
        </p14:section>
        <p14:section name="Parallel Programming" id="{DAC62C43-9F48-419A-B5C9-8B20B0621445}">
          <p14:sldIdLst>
            <p14:sldId id="278"/>
            <p14:sldId id="261"/>
            <p14:sldId id="260"/>
            <p14:sldId id="269"/>
            <p14:sldId id="291"/>
          </p14:sldIdLst>
        </p14:section>
        <p14:section name="Lock Free" id="{E2CC2E84-2F81-4230-BDAA-8BF9BE56A51E}">
          <p14:sldIdLst>
            <p14:sldId id="279"/>
            <p14:sldId id="292"/>
            <p14:sldId id="293"/>
            <p14:sldId id="294"/>
          </p14:sldIdLst>
        </p14:section>
        <p14:section name="Memory Model" id="{D85FF59B-4493-4B0F-9053-30CA800B9C3A}">
          <p14:sldIdLst>
            <p14:sldId id="281"/>
            <p14:sldId id="273"/>
            <p14:sldId id="265"/>
            <p14:sldId id="267"/>
          </p14:sldIdLst>
        </p14:section>
        <p14:section name="Practical example" id="{2C109E1E-C1EF-4A11-A3F6-08591C062940}">
          <p14:sldIdLst>
            <p14:sldId id="282"/>
            <p14:sldId id="264"/>
            <p14:sldId id="271"/>
            <p14:sldId id="274"/>
            <p14:sldId id="275"/>
            <p14:sldId id="276"/>
          </p14:sldIdLst>
        </p14:section>
        <p14:section name="Applications" id="{FF97689B-0760-4B77-9E24-24D068887C93}">
          <p14:sldIdLst>
            <p14:sldId id="280"/>
            <p14:sldId id="262"/>
          </p14:sldIdLst>
        </p14:section>
        <p14:section name="Conclusions" id="{597FBD4D-7BF1-4168-82C2-5F2FFD286355}">
          <p14:sldIdLst>
            <p14:sldId id="283"/>
            <p14:sldId id="266"/>
            <p14:sldId id="263"/>
            <p14:sldId id="296"/>
            <p14:sldId id="270"/>
          </p14:sldIdLst>
        </p14:section>
        <p14:section name="Questions" id="{8AE8FB2A-FBB9-4CF1-B3B6-ED0CB8C3C781}">
          <p14:sldIdLst>
            <p14:sldId id="29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67" autoAdjust="0"/>
    <p:restoredTop sz="82596" autoAdjust="0"/>
  </p:normalViewPr>
  <p:slideViewPr>
    <p:cSldViewPr snapToGrid="0">
      <p:cViewPr varScale="1">
        <p:scale>
          <a:sx n="80" d="100"/>
          <a:sy n="80" d="100"/>
        </p:scale>
        <p:origin x="-1122" y="-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47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1" d="100"/>
          <a:sy n="101" d="100"/>
        </p:scale>
        <p:origin x="-3528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D0907C-0D7B-4583-9EC9-58AC4BAF519A}" type="datetimeFigureOut">
              <a:rPr lang="en-GB" smtClean="0"/>
              <a:t>10/06/2015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CFC5A4-9A59-4C05-BB6D-37D584B775F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4874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3EEEC-360A-461D-8491-B816B6FF57A3}" type="datetimeFigureOut">
              <a:rPr lang="en-US"/>
              <a:t>6/10/2015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C6CD1E-9AD5-4078-9D8E-65DE4C3CBAB2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42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- Greeting -</a:t>
            </a:r>
            <a:br>
              <a:rPr lang="en-US" dirty="0" smtClean="0"/>
            </a:br>
            <a:r>
              <a:rPr lang="en-US" dirty="0" smtClean="0"/>
              <a:t>Brief introduction to the GPU and how you can use it</a:t>
            </a:r>
          </a:p>
          <a:p>
            <a:r>
              <a:rPr lang="en-US" dirty="0" smtClean="0"/>
              <a:t>GPGPU</a:t>
            </a:r>
            <a:r>
              <a:rPr lang="en-US" baseline="0" dirty="0" smtClean="0"/>
              <a:t> </a:t>
            </a:r>
            <a:r>
              <a:rPr lang="en-US" dirty="0" smtClean="0"/>
              <a:t>advancing at speed </a:t>
            </a:r>
          </a:p>
          <a:p>
            <a:r>
              <a:rPr lang="en-US" dirty="0" smtClean="0"/>
              <a:t>Exciting </a:t>
            </a:r>
            <a:r>
              <a:rPr lang="en-US" dirty="0"/>
              <a:t>way forward for parallel </a:t>
            </a:r>
            <a:r>
              <a:rPr lang="en-US" dirty="0" smtClean="0"/>
              <a:t>computing</a:t>
            </a:r>
            <a:endParaRPr lang="en-US" dirty="0"/>
          </a:p>
          <a:p>
            <a:r>
              <a:rPr lang="en-US" dirty="0" smtClean="0"/>
              <a:t>GPGPU associated with the </a:t>
            </a:r>
            <a:r>
              <a:rPr lang="en-US" dirty="0"/>
              <a:t>big data </a:t>
            </a:r>
            <a:r>
              <a:rPr lang="en-US" dirty="0" smtClean="0"/>
              <a:t>domain </a:t>
            </a:r>
          </a:p>
          <a:p>
            <a:r>
              <a:rPr lang="en-US" dirty="0" smtClean="0"/>
              <a:t>Gaining popularity high data throughput</a:t>
            </a:r>
            <a:endParaRPr lang="en-US" dirty="0"/>
          </a:p>
          <a:p>
            <a:r>
              <a:rPr lang="en-US" dirty="0" smtClean="0"/>
              <a:t>I believe parallel computing to be the next progression in computing</a:t>
            </a:r>
          </a:p>
          <a:p>
            <a:r>
              <a:rPr lang="en-US" dirty="0" smtClean="0"/>
              <a:t>GPU</a:t>
            </a:r>
            <a:r>
              <a:rPr lang="en-US" baseline="0" dirty="0" smtClean="0"/>
              <a:t> massively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5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Map </a:t>
            </a:r>
            <a:r>
              <a:rPr lang="en-GB" baseline="0" dirty="0" smtClean="0"/>
              <a:t>&gt; Transform X with transform T to Y.</a:t>
            </a:r>
          </a:p>
          <a:p>
            <a:endParaRPr lang="en-GB" dirty="0" smtClean="0"/>
          </a:p>
          <a:p>
            <a:r>
              <a:rPr lang="en-GB" dirty="0" smtClean="0"/>
              <a:t>Reduction</a:t>
            </a:r>
            <a:r>
              <a:rPr lang="en-GB" baseline="0" dirty="0" smtClean="0"/>
              <a:t>&gt; reduce</a:t>
            </a:r>
          </a:p>
          <a:p>
            <a:r>
              <a:rPr lang="en-GB" baseline="0" dirty="0" smtClean="0"/>
              <a:t>one output</a:t>
            </a:r>
          </a:p>
          <a:p>
            <a:endParaRPr lang="en-GB" baseline="0" dirty="0" smtClean="0"/>
          </a:p>
          <a:p>
            <a:r>
              <a:rPr lang="en-GB" baseline="0" dirty="0" smtClean="0"/>
              <a:t>Scan &gt; same</a:t>
            </a:r>
          </a:p>
          <a:p>
            <a:r>
              <a:rPr lang="en-GB" baseline="0" dirty="0" smtClean="0"/>
              <a:t>n input, n output</a:t>
            </a:r>
          </a:p>
          <a:p>
            <a:r>
              <a:rPr lang="en-GB" baseline="0" dirty="0" smtClean="0"/>
              <a:t>An example of using Scan might be radix or quick sort.</a:t>
            </a:r>
          </a:p>
          <a:p>
            <a:endParaRPr lang="en-GB" baseline="0" dirty="0" smtClean="0"/>
          </a:p>
          <a:p>
            <a:r>
              <a:rPr lang="en-GB" baseline="0" dirty="0" smtClean="0"/>
              <a:t>Filter &gt; conditions and predicates</a:t>
            </a:r>
          </a:p>
          <a:p>
            <a:endParaRPr lang="en-GB" baseline="0" dirty="0" smtClean="0"/>
          </a:p>
          <a:p>
            <a:r>
              <a:rPr lang="en-GB" dirty="0" smtClean="0"/>
              <a:t>Scatter &amp; Gather&gt;</a:t>
            </a:r>
          </a:p>
          <a:p>
            <a:r>
              <a:rPr lang="en-GB" dirty="0" smtClean="0"/>
              <a:t>blurring an image</a:t>
            </a:r>
          </a:p>
          <a:p>
            <a:r>
              <a:rPr lang="en-GB" baseline="0" dirty="0" smtClean="0"/>
              <a:t>Scatter &gt; each pixel to affect its neighbours</a:t>
            </a:r>
          </a:p>
          <a:p>
            <a:r>
              <a:rPr lang="en-GB" baseline="0" dirty="0" smtClean="0"/>
              <a:t>Gather &gt; observe neighbours to affect itself</a:t>
            </a:r>
          </a:p>
          <a:p>
            <a:endParaRPr lang="en-GB" baseline="0" dirty="0" smtClean="0"/>
          </a:p>
          <a:p>
            <a:r>
              <a:rPr lang="en-GB" baseline="0" dirty="0" smtClean="0"/>
              <a:t>Sort and search &gt; simple</a:t>
            </a:r>
          </a:p>
          <a:p>
            <a:r>
              <a:rPr lang="en-GB" baseline="0" dirty="0" smtClean="0"/>
              <a:t>searching sequential</a:t>
            </a:r>
          </a:p>
          <a:p>
            <a:r>
              <a:rPr lang="en-GB" baseline="0" dirty="0" smtClean="0"/>
              <a:t>searches in parallel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213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Deadlock</a:t>
            </a:r>
            <a:r>
              <a:rPr lang="en-GB" baseline="0" dirty="0" smtClean="0"/>
              <a:t> &gt; </a:t>
            </a:r>
            <a:r>
              <a:rPr lang="en-GB" dirty="0" smtClean="0"/>
              <a:t>processes intertwined to wait for each other that cannot proceed</a:t>
            </a:r>
          </a:p>
          <a:p>
            <a:r>
              <a:rPr lang="en-GB" dirty="0" err="1" smtClean="0"/>
              <a:t>Livelock</a:t>
            </a:r>
            <a:r>
              <a:rPr lang="en-GB" dirty="0" smtClean="0"/>
              <a:t> &gt; same</a:t>
            </a:r>
            <a:r>
              <a:rPr lang="en-GB" baseline="0" dirty="0" smtClean="0"/>
              <a:t> but movement</a:t>
            </a:r>
          </a:p>
          <a:p>
            <a:endParaRPr lang="en-GB" dirty="0" smtClean="0"/>
          </a:p>
          <a:p>
            <a:r>
              <a:rPr lang="en-GB" dirty="0" smtClean="0"/>
              <a:t>Priority inversion &gt; low priority processes holding locks required by a higher priority process</a:t>
            </a:r>
          </a:p>
          <a:p>
            <a:endParaRPr lang="en-GB" dirty="0" smtClean="0"/>
          </a:p>
          <a:p>
            <a:r>
              <a:rPr lang="en-GB" dirty="0" smtClean="0"/>
              <a:t>Convoying</a:t>
            </a:r>
            <a:r>
              <a:rPr lang="en-GB" baseline="0" dirty="0" smtClean="0"/>
              <a:t> &gt; </a:t>
            </a:r>
            <a:r>
              <a:rPr lang="en-GB" dirty="0" smtClean="0"/>
              <a:t>locks in a similar order meaning one slow process can get in first and slow the later processes</a:t>
            </a:r>
          </a:p>
          <a:p>
            <a:endParaRPr lang="en-GB" dirty="0" smtClean="0"/>
          </a:p>
          <a:p>
            <a:r>
              <a:rPr lang="en-GB" dirty="0" smtClean="0"/>
              <a:t>Asynchronous signal safety &gt; thread calls </a:t>
            </a:r>
            <a:r>
              <a:rPr lang="en-GB" dirty="0" err="1" smtClean="0"/>
              <a:t>printf</a:t>
            </a:r>
            <a:r>
              <a:rPr lang="en-GB" dirty="0" smtClean="0"/>
              <a:t>, and another thread signals another </a:t>
            </a:r>
            <a:r>
              <a:rPr lang="en-GB" dirty="0" err="1" smtClean="0"/>
              <a:t>printf</a:t>
            </a:r>
            <a:r>
              <a:rPr lang="en-GB" dirty="0" smtClean="0"/>
              <a:t> </a:t>
            </a:r>
            <a:r>
              <a:rPr lang="en-GB" baseline="0" dirty="0" smtClean="0"/>
              <a:t>output is garbled</a:t>
            </a:r>
          </a:p>
          <a:p>
            <a:r>
              <a:rPr lang="en-GB" baseline="0" dirty="0" smtClean="0"/>
              <a:t>You can’t just put a lock on this cause an immediate deadlock</a:t>
            </a:r>
          </a:p>
          <a:p>
            <a:r>
              <a:rPr lang="en-GB" baseline="0" dirty="0" smtClean="0"/>
              <a:t>the handler which already received the signal, waiting for itself to release lock</a:t>
            </a:r>
          </a:p>
          <a:p>
            <a:endParaRPr lang="en-GB" dirty="0" smtClean="0"/>
          </a:p>
          <a:p>
            <a:r>
              <a:rPr lang="en-GB" dirty="0" smtClean="0"/>
              <a:t>Kill tolerance - threads holding locks are killed/crash unpredictable behaviours</a:t>
            </a:r>
          </a:p>
          <a:p>
            <a:endParaRPr lang="en-GB" dirty="0" smtClean="0"/>
          </a:p>
          <a:p>
            <a:r>
              <a:rPr lang="en-GB" dirty="0" smtClean="0"/>
              <a:t>Races - forgetting to lock or locking the wrong thing</a:t>
            </a:r>
          </a:p>
          <a:p>
            <a:endParaRPr lang="en-GB" dirty="0" smtClean="0"/>
          </a:p>
          <a:p>
            <a:r>
              <a:rPr lang="en-GB" dirty="0" smtClean="0"/>
              <a:t>Simplicity vs scalability &gt; coarseness of lock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687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Lock free</a:t>
            </a:r>
            <a:r>
              <a:rPr lang="en-GB" baseline="0" dirty="0" smtClean="0"/>
              <a:t> (CPU) programming is hard</a:t>
            </a:r>
          </a:p>
          <a:p>
            <a:r>
              <a:rPr lang="en-GB" baseline="0" dirty="0" smtClean="0"/>
              <a:t>performance is critical</a:t>
            </a:r>
          </a:p>
          <a:p>
            <a:r>
              <a:rPr lang="en-GB" baseline="0" dirty="0" smtClean="0"/>
              <a:t>Use memory fences</a:t>
            </a:r>
          </a:p>
          <a:p>
            <a:r>
              <a:rPr lang="en-GB" baseline="0" dirty="0" smtClean="0"/>
              <a:t>Or assert sequential consistency of memory</a:t>
            </a:r>
          </a:p>
          <a:p>
            <a:endParaRPr lang="en-GB" baseline="0" dirty="0" smtClean="0"/>
          </a:p>
          <a:p>
            <a:r>
              <a:rPr lang="en-GB" baseline="0" dirty="0" smtClean="0"/>
              <a:t>Doesn’t cure contention</a:t>
            </a:r>
          </a:p>
          <a:p>
            <a:r>
              <a:rPr lang="en-GB" baseline="0" dirty="0" smtClean="0"/>
              <a:t>lots of threads can be competing for a lock free data structure</a:t>
            </a:r>
          </a:p>
          <a:p>
            <a:r>
              <a:rPr lang="en-GB" baseline="0" dirty="0" smtClean="0"/>
              <a:t>Starvation of thread still possible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73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Lock free is not wait free</a:t>
            </a:r>
          </a:p>
          <a:p>
            <a:r>
              <a:rPr lang="en-GB" dirty="0" smtClean="0"/>
              <a:t>Offload our data to the GPU</a:t>
            </a:r>
          </a:p>
          <a:p>
            <a:r>
              <a:rPr lang="en-GB" dirty="0" smtClean="0"/>
              <a:t>wait for it t</a:t>
            </a:r>
            <a:r>
              <a:rPr lang="en-GB" baseline="0" dirty="0" smtClean="0"/>
              <a:t>o do some stuff </a:t>
            </a:r>
          </a:p>
          <a:p>
            <a:r>
              <a:rPr lang="en-GB" baseline="0" dirty="0" smtClean="0"/>
              <a:t>then copy the data back</a:t>
            </a:r>
          </a:p>
          <a:p>
            <a:endParaRPr lang="en-GB" baseline="0" dirty="0" smtClean="0"/>
          </a:p>
          <a:p>
            <a:r>
              <a:rPr lang="en-GB" baseline="0" dirty="0" smtClean="0"/>
              <a:t>Wait free </a:t>
            </a:r>
          </a:p>
          <a:p>
            <a:r>
              <a:rPr lang="en-GB" baseline="0" dirty="0" smtClean="0"/>
              <a:t>staging areas</a:t>
            </a:r>
          </a:p>
          <a:p>
            <a:r>
              <a:rPr lang="en-GB" baseline="0" dirty="0" smtClean="0"/>
              <a:t>monitors read memory buffer reserved for the display</a:t>
            </a:r>
          </a:p>
          <a:p>
            <a:endParaRPr lang="en-GB" baseline="0" dirty="0" smtClean="0"/>
          </a:p>
          <a:p>
            <a:r>
              <a:rPr lang="en-GB" baseline="0" dirty="0" smtClean="0"/>
              <a:t>Pointer to a large data structure</a:t>
            </a:r>
          </a:p>
          <a:p>
            <a:r>
              <a:rPr lang="en-GB" baseline="0" dirty="0" smtClean="0"/>
              <a:t>modify this with one atomic operation</a:t>
            </a:r>
          </a:p>
          <a:p>
            <a:r>
              <a:rPr lang="en-GB" baseline="0" dirty="0" smtClean="0"/>
              <a:t>entire data structure is visible</a:t>
            </a:r>
          </a:p>
          <a:p>
            <a:endParaRPr lang="en-GB" baseline="0" dirty="0" smtClean="0"/>
          </a:p>
          <a:p>
            <a:r>
              <a:rPr lang="en-GB" baseline="0" dirty="0" smtClean="0"/>
              <a:t>Wait free is not very common to use with the GPU</a:t>
            </a:r>
          </a:p>
          <a:p>
            <a:r>
              <a:rPr lang="en-GB" baseline="0" dirty="0" smtClean="0"/>
              <a:t>discrete transform to compute</a:t>
            </a:r>
          </a:p>
          <a:p>
            <a:endParaRPr lang="en-GB" baseline="0" dirty="0" smtClean="0"/>
          </a:p>
          <a:p>
            <a:r>
              <a:rPr lang="en-GB" baseline="0" dirty="0" smtClean="0"/>
              <a:t>GPU memory fences</a:t>
            </a:r>
          </a:p>
          <a:p>
            <a:r>
              <a:rPr lang="en-GB" baseline="0" dirty="0" smtClean="0"/>
              <a:t>ensure that data is correct when using it</a:t>
            </a:r>
          </a:p>
          <a:p>
            <a:endParaRPr lang="en-GB" baseline="0" dirty="0" smtClean="0"/>
          </a:p>
          <a:p>
            <a:r>
              <a:rPr lang="en-GB" baseline="0" dirty="0" smtClean="0"/>
              <a:t>“</a:t>
            </a:r>
            <a:r>
              <a:rPr lang="en-GB" baseline="0" dirty="0" err="1" smtClean="0"/>
              <a:t>syncthreads</a:t>
            </a:r>
            <a:r>
              <a:rPr lang="en-GB" baseline="0" dirty="0" smtClean="0"/>
              <a:t>”</a:t>
            </a:r>
          </a:p>
          <a:p>
            <a:r>
              <a:rPr lang="en-GB" baseline="0" dirty="0" smtClean="0"/>
              <a:t>all instructions preceding have been completed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885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GPU memory is explicit!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96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Memory speed is lagging behind processor speeds</a:t>
            </a:r>
          </a:p>
          <a:p>
            <a:r>
              <a:rPr lang="en-GB" dirty="0" smtClean="0"/>
              <a:t>Applications with large data sets are slowed down by cache misses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379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 to Jeff Dean from google</a:t>
            </a:r>
          </a:p>
          <a:p>
            <a:r>
              <a:rPr lang="en-US" dirty="0" smtClean="0"/>
              <a:t>“Latency</a:t>
            </a:r>
            <a:r>
              <a:rPr lang="en-US" baseline="0" dirty="0" smtClean="0"/>
              <a:t> numbers every programmer should know”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L1</a:t>
            </a:r>
          </a:p>
          <a:p>
            <a:r>
              <a:rPr lang="en-US" baseline="0" dirty="0" smtClean="0"/>
              <a:t>L2</a:t>
            </a:r>
          </a:p>
          <a:p>
            <a:r>
              <a:rPr lang="en-US" dirty="0" smtClean="0"/>
              <a:t>Disk seek</a:t>
            </a:r>
          </a:p>
          <a:p>
            <a:endParaRPr lang="en-US" dirty="0" smtClean="0"/>
          </a:p>
          <a:p>
            <a:r>
              <a:rPr lang="en-US" dirty="0" smtClean="0"/>
              <a:t>GPU similar</a:t>
            </a:r>
          </a:p>
          <a:p>
            <a:r>
              <a:rPr lang="en-US" dirty="0" smtClean="0"/>
              <a:t>size </a:t>
            </a:r>
            <a:r>
              <a:rPr lang="en-US" dirty="0"/>
              <a:t>of cache with the fastest </a:t>
            </a:r>
            <a:r>
              <a:rPr lang="en-US" dirty="0" smtClean="0"/>
              <a:t>access</a:t>
            </a:r>
          </a:p>
          <a:p>
            <a:r>
              <a:rPr lang="en-US" dirty="0" smtClean="0"/>
              <a:t>largest </a:t>
            </a:r>
            <a:r>
              <a:rPr lang="en-US" dirty="0"/>
              <a:t>memory with the </a:t>
            </a:r>
            <a:r>
              <a:rPr lang="en-US" dirty="0" smtClean="0"/>
              <a:t>slowest access</a:t>
            </a:r>
          </a:p>
          <a:p>
            <a:endParaRPr lang="en-US" dirty="0"/>
          </a:p>
          <a:p>
            <a:r>
              <a:rPr lang="en-US" dirty="0" smtClean="0"/>
              <a:t>important </a:t>
            </a:r>
            <a:r>
              <a:rPr lang="en-US" dirty="0"/>
              <a:t>to get a high information density in all memory </a:t>
            </a:r>
            <a:r>
              <a:rPr lang="en-US" dirty="0" smtClean="0"/>
              <a:t>transfers</a:t>
            </a:r>
          </a:p>
          <a:p>
            <a:r>
              <a:rPr lang="en-US" dirty="0" smtClean="0"/>
              <a:t>bottleneck </a:t>
            </a:r>
            <a:r>
              <a:rPr lang="en-US" dirty="0"/>
              <a:t>of the </a:t>
            </a:r>
            <a:r>
              <a:rPr lang="en-US" dirty="0" smtClean="0"/>
              <a:t>program</a:t>
            </a:r>
          </a:p>
          <a:p>
            <a:endParaRPr lang="en-US" dirty="0"/>
          </a:p>
          <a:p>
            <a:r>
              <a:rPr lang="en-US" dirty="0" smtClean="0"/>
              <a:t>Use Cache to </a:t>
            </a:r>
            <a:r>
              <a:rPr lang="en-US" dirty="0"/>
              <a:t>get peak performance in parallel </a:t>
            </a:r>
            <a:r>
              <a:rPr lang="en-US" dirty="0" smtClean="0"/>
              <a:t>programs</a:t>
            </a:r>
          </a:p>
          <a:p>
            <a:endParaRPr lang="en-US" dirty="0" smtClean="0"/>
          </a:p>
          <a:p>
            <a:r>
              <a:rPr lang="en-US" dirty="0" smtClean="0"/>
              <a:t>Histograms</a:t>
            </a:r>
          </a:p>
          <a:p>
            <a:r>
              <a:rPr lang="en-US" dirty="0" smtClean="0"/>
              <a:t>Atomics in shared</a:t>
            </a:r>
            <a:r>
              <a:rPr lang="en-US" baseline="0" dirty="0" smtClean="0"/>
              <a:t> memory</a:t>
            </a:r>
          </a:p>
          <a:p>
            <a:r>
              <a:rPr lang="en-US" baseline="0" dirty="0" smtClean="0"/>
              <a:t>Few atomics to global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4630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 problem </a:t>
            </a:r>
            <a:r>
              <a:rPr lang="en-US" dirty="0" smtClean="0"/>
              <a:t>cache missing</a:t>
            </a:r>
          </a:p>
          <a:p>
            <a:endParaRPr lang="en-US" dirty="0" smtClean="0"/>
          </a:p>
          <a:p>
            <a:r>
              <a:rPr lang="en-US" dirty="0" smtClean="0"/>
              <a:t>Layout data</a:t>
            </a:r>
            <a:r>
              <a:rPr lang="en-US" baseline="0" dirty="0" smtClean="0"/>
              <a:t> better</a:t>
            </a:r>
          </a:p>
          <a:p>
            <a:r>
              <a:rPr lang="en-US" baseline="0" dirty="0" smtClean="0"/>
              <a:t>Structure of arrays &gt;&gt; array of Structures</a:t>
            </a:r>
          </a:p>
          <a:p>
            <a:r>
              <a:rPr lang="en-US" dirty="0" smtClean="0"/>
              <a:t>Coalesced &gt;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Strided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Ball</a:t>
            </a:r>
          </a:p>
          <a:p>
            <a:r>
              <a:rPr lang="en-US" dirty="0" smtClean="0"/>
              <a:t>-Position</a:t>
            </a:r>
          </a:p>
          <a:p>
            <a:r>
              <a:rPr lang="en-US" dirty="0" smtClean="0"/>
              <a:t>-Size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Offloading </a:t>
            </a:r>
            <a:r>
              <a:rPr lang="en-US" dirty="0"/>
              <a:t>data </a:t>
            </a:r>
            <a:r>
              <a:rPr lang="en-US" dirty="0" smtClean="0"/>
              <a:t>easier</a:t>
            </a:r>
          </a:p>
          <a:p>
            <a:r>
              <a:rPr lang="en-US" dirty="0" smtClean="0"/>
              <a:t>transfer </a:t>
            </a:r>
            <a:r>
              <a:rPr lang="en-US" dirty="0"/>
              <a:t>data to </a:t>
            </a:r>
            <a:r>
              <a:rPr lang="en-US" dirty="0" smtClean="0"/>
              <a:t>transform</a:t>
            </a:r>
          </a:p>
          <a:p>
            <a:r>
              <a:rPr lang="en-US" dirty="0" smtClean="0"/>
              <a:t>group </a:t>
            </a:r>
            <a:r>
              <a:rPr lang="en-US" dirty="0"/>
              <a:t>of objects </a:t>
            </a:r>
            <a:r>
              <a:rPr lang="en-US" dirty="0" smtClean="0"/>
              <a:t>with hidden data</a:t>
            </a:r>
          </a:p>
          <a:p>
            <a:endParaRPr lang="en-US" dirty="0"/>
          </a:p>
          <a:p>
            <a:r>
              <a:rPr lang="en-US" dirty="0" smtClean="0"/>
              <a:t>Easier </a:t>
            </a:r>
            <a:r>
              <a:rPr lang="en-US" dirty="0"/>
              <a:t>for measuring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crucial </a:t>
            </a:r>
            <a:r>
              <a:rPr lang="en-US" dirty="0"/>
              <a:t>part of </a:t>
            </a:r>
            <a:r>
              <a:rPr lang="en-US" dirty="0" smtClean="0"/>
              <a:t>optimizing algorithms</a:t>
            </a:r>
          </a:p>
          <a:p>
            <a:r>
              <a:rPr lang="en-US" dirty="0" smtClean="0"/>
              <a:t>why </a:t>
            </a:r>
            <a:r>
              <a:rPr lang="en-US" dirty="0"/>
              <a:t>GPU is used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1518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Justin’s talk on</a:t>
            </a:r>
            <a:r>
              <a:rPr lang="en-GB" baseline="0" dirty="0" smtClean="0"/>
              <a:t> 3d Imaging</a:t>
            </a:r>
          </a:p>
          <a:p>
            <a:r>
              <a:rPr lang="en-GB" baseline="0" dirty="0" smtClean="0"/>
              <a:t>Focus variation</a:t>
            </a:r>
          </a:p>
          <a:p>
            <a:r>
              <a:rPr lang="en-GB" baseline="0" dirty="0" smtClean="0"/>
              <a:t>Lots of 2d image</a:t>
            </a:r>
          </a:p>
          <a:p>
            <a:r>
              <a:rPr lang="en-GB" baseline="0" dirty="0" smtClean="0"/>
              <a:t>3d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19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Titan</a:t>
            </a:r>
            <a:r>
              <a:rPr lang="en-GB" baseline="0" dirty="0" smtClean="0"/>
              <a:t> Z GPU</a:t>
            </a:r>
          </a:p>
          <a:p>
            <a:r>
              <a:rPr lang="en-GB" baseline="0" dirty="0" smtClean="0"/>
              <a:t>5760 CUDA 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486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r>
              <a:rPr lang="en-US" baseline="0" dirty="0" smtClean="0"/>
              <a:t> simple</a:t>
            </a:r>
          </a:p>
          <a:p>
            <a:r>
              <a:rPr lang="en-US" baseline="0" dirty="0" smtClean="0"/>
              <a:t>Iterate</a:t>
            </a:r>
          </a:p>
          <a:p>
            <a:r>
              <a:rPr lang="en-US" baseline="0" dirty="0" smtClean="0"/>
              <a:t>Benchmark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Of course getting to faster solutions quicker will come with experience</a:t>
            </a:r>
          </a:p>
          <a:p>
            <a:endParaRPr lang="en-US" dirty="0" smtClean="0"/>
          </a:p>
          <a:p>
            <a:r>
              <a:rPr lang="en-US" dirty="0" smtClean="0"/>
              <a:t>Sometimes can't </a:t>
            </a:r>
            <a:r>
              <a:rPr lang="en-US" dirty="0"/>
              <a:t>get back the </a:t>
            </a:r>
            <a:r>
              <a:rPr lang="en-US" dirty="0" smtClean="0"/>
              <a:t>overhead</a:t>
            </a:r>
          </a:p>
          <a:p>
            <a:r>
              <a:rPr lang="en-US" dirty="0" smtClean="0"/>
              <a:t>Of moving </a:t>
            </a:r>
            <a:r>
              <a:rPr lang="en-US" dirty="0"/>
              <a:t>the memory to </a:t>
            </a:r>
            <a:r>
              <a:rPr lang="en-US" dirty="0" smtClean="0"/>
              <a:t>GPU </a:t>
            </a:r>
            <a:r>
              <a:rPr lang="en-US" dirty="0"/>
              <a:t>and </a:t>
            </a:r>
            <a:r>
              <a:rPr lang="en-US" dirty="0" smtClean="0"/>
              <a:t>back</a:t>
            </a:r>
          </a:p>
          <a:p>
            <a:endParaRPr lang="en-US" dirty="0" smtClean="0"/>
          </a:p>
          <a:p>
            <a:r>
              <a:rPr lang="en-US" dirty="0" smtClean="0"/>
              <a:t>Stick with CPU and parallelize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best optimizations - memory contention</a:t>
            </a:r>
          </a:p>
          <a:p>
            <a:endParaRPr lang="en-US" dirty="0"/>
          </a:p>
          <a:p>
            <a:r>
              <a:rPr lang="en-US" dirty="0" smtClean="0"/>
              <a:t>From </a:t>
            </a:r>
            <a:r>
              <a:rPr lang="en-US" dirty="0"/>
              <a:t>design, </a:t>
            </a:r>
            <a:r>
              <a:rPr lang="en-US" dirty="0" smtClean="0"/>
              <a:t>memory layout</a:t>
            </a:r>
          </a:p>
          <a:p>
            <a:endParaRPr lang="en-US" dirty="0"/>
          </a:p>
          <a:p>
            <a:r>
              <a:rPr lang="en-US" dirty="0" smtClean="0"/>
              <a:t>Improvements </a:t>
            </a:r>
            <a:r>
              <a:rPr lang="en-US" dirty="0"/>
              <a:t>on the 1st, 2nd, 3rd will be </a:t>
            </a:r>
            <a:r>
              <a:rPr lang="en-US" dirty="0" smtClean="0"/>
              <a:t>enough</a:t>
            </a:r>
          </a:p>
          <a:p>
            <a:r>
              <a:rPr lang="en-US" dirty="0" smtClean="0"/>
              <a:t>to program </a:t>
            </a:r>
            <a:r>
              <a:rPr lang="en-US" dirty="0"/>
              <a:t>on a GPU </a:t>
            </a:r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/>
              <a:t>further if the constraints are really tight!</a:t>
            </a:r>
          </a:p>
          <a:p>
            <a:endParaRPr lang="en-US" dirty="0" smtClean="0"/>
          </a:p>
          <a:p>
            <a:r>
              <a:rPr lang="en-US" dirty="0" smtClean="0"/>
              <a:t>Quote</a:t>
            </a:r>
            <a:r>
              <a:rPr lang="en-US" baseline="0" dirty="0" smtClean="0"/>
              <a:t> from Donald Knuth “P</a:t>
            </a:r>
            <a:r>
              <a:rPr lang="en-US" dirty="0" smtClean="0"/>
              <a:t>remature optimization is the root of all evil”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799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</a:t>
            </a:r>
            <a:r>
              <a:rPr lang="en-US" dirty="0" smtClean="0"/>
              <a:t>to</a:t>
            </a:r>
            <a:r>
              <a:rPr lang="en-US" baseline="0" dirty="0" smtClean="0"/>
              <a:t> </a:t>
            </a:r>
            <a:r>
              <a:rPr lang="en-US" dirty="0" smtClean="0"/>
              <a:t>High Dynamic Ranging</a:t>
            </a:r>
          </a:p>
          <a:p>
            <a:r>
              <a:rPr lang="en-US" dirty="0" smtClean="0"/>
              <a:t>Using edge</a:t>
            </a:r>
            <a:r>
              <a:rPr lang="en-US" baseline="0" dirty="0" smtClean="0"/>
              <a:t> definition </a:t>
            </a:r>
            <a:r>
              <a:rPr lang="en-US" dirty="0" smtClean="0"/>
              <a:t>rather </a:t>
            </a:r>
            <a:r>
              <a:rPr lang="en-US" dirty="0"/>
              <a:t>than </a:t>
            </a:r>
            <a:r>
              <a:rPr lang="en-US" dirty="0" smtClean="0"/>
              <a:t>contrast</a:t>
            </a:r>
          </a:p>
          <a:p>
            <a:endParaRPr lang="en-US" dirty="0"/>
          </a:p>
          <a:p>
            <a:r>
              <a:rPr lang="en-US" dirty="0"/>
              <a:t>As per Wikipedia</a:t>
            </a:r>
          </a:p>
          <a:p>
            <a:r>
              <a:rPr lang="en-US" dirty="0"/>
              <a:t>Take series of images in different focuses</a:t>
            </a:r>
          </a:p>
          <a:p>
            <a:r>
              <a:rPr lang="en-US" dirty="0"/>
              <a:t>Each position the focus over each plane is calculated</a:t>
            </a:r>
            <a:br>
              <a:rPr lang="en-US" dirty="0"/>
            </a:br>
            <a:r>
              <a:rPr lang="en-US" dirty="0"/>
              <a:t>The plane with the best focus, and the corresponding depth at that </a:t>
            </a:r>
            <a:r>
              <a:rPr lang="en-US" dirty="0" smtClean="0"/>
              <a:t>position</a:t>
            </a:r>
          </a:p>
          <a:p>
            <a:endParaRPr lang="en-US" dirty="0"/>
          </a:p>
          <a:p>
            <a:r>
              <a:rPr lang="en-US" dirty="0" smtClean="0"/>
              <a:t>CPU implementation</a:t>
            </a:r>
          </a:p>
          <a:p>
            <a:r>
              <a:rPr lang="en-US" dirty="0" smtClean="0"/>
              <a:t>Two pass X &amp; Y</a:t>
            </a:r>
          </a:p>
          <a:p>
            <a:r>
              <a:rPr lang="en-US" dirty="0" smtClean="0"/>
              <a:t>A final pass to sum and square X and Y values</a:t>
            </a:r>
          </a:p>
          <a:p>
            <a:endParaRPr lang="en-US" dirty="0" smtClean="0"/>
          </a:p>
          <a:p>
            <a:r>
              <a:rPr lang="en-US" dirty="0" smtClean="0"/>
              <a:t>final set of focus values</a:t>
            </a:r>
          </a:p>
          <a:p>
            <a:r>
              <a:rPr lang="en-US" dirty="0" smtClean="0"/>
              <a:t>max/min function across images </a:t>
            </a:r>
          </a:p>
          <a:p>
            <a:r>
              <a:rPr lang="en-US" dirty="0" smtClean="0"/>
              <a:t>merge into a final image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Why two pass?</a:t>
            </a:r>
          </a:p>
          <a:p>
            <a:r>
              <a:rPr lang="en-US" dirty="0" smtClean="0"/>
              <a:t>reuse data from cache </a:t>
            </a:r>
          </a:p>
          <a:p>
            <a:endParaRPr lang="en-US" dirty="0" smtClean="0"/>
          </a:p>
          <a:p>
            <a:r>
              <a:rPr lang="en-US" dirty="0" smtClean="0"/>
              <a:t>For Each loop?!</a:t>
            </a:r>
          </a:p>
          <a:p>
            <a:r>
              <a:rPr lang="en-US" dirty="0" smtClean="0"/>
              <a:t>Put on</a:t>
            </a:r>
            <a:r>
              <a:rPr lang="en-US" baseline="0" dirty="0" smtClean="0"/>
              <a:t> GPU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1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naïve implementation</a:t>
            </a:r>
          </a:p>
          <a:p>
            <a:r>
              <a:rPr lang="en-US" dirty="0" smtClean="0"/>
              <a:t>Replace for each launching threads</a:t>
            </a:r>
          </a:p>
          <a:p>
            <a:r>
              <a:rPr lang="en-US" dirty="0" smtClean="0"/>
              <a:t>Exploit some of the parallelism in the problem</a:t>
            </a:r>
          </a:p>
          <a:p>
            <a:r>
              <a:rPr lang="en-US" dirty="0" smtClean="0"/>
              <a:t>Step is hard?</a:t>
            </a:r>
          </a:p>
          <a:p>
            <a:r>
              <a:rPr lang="en-US" dirty="0" smtClean="0"/>
              <a:t>Too entangled </a:t>
            </a:r>
            <a:r>
              <a:rPr lang="en-US" dirty="0" err="1" smtClean="0"/>
              <a:t>foreach</a:t>
            </a:r>
            <a:r>
              <a:rPr lang="en-US" dirty="0" smtClean="0"/>
              <a:t> &gt;</a:t>
            </a:r>
            <a:r>
              <a:rPr lang="en-US" baseline="0" dirty="0" smtClean="0"/>
              <a:t> </a:t>
            </a:r>
            <a:r>
              <a:rPr lang="en-US" dirty="0" smtClean="0"/>
              <a:t>re-evaluate original problem</a:t>
            </a:r>
          </a:p>
          <a:p>
            <a:endParaRPr lang="en-US" dirty="0" smtClean="0"/>
          </a:p>
          <a:p>
            <a:r>
              <a:rPr lang="en-US" dirty="0" smtClean="0"/>
              <a:t>Each pixel different thread</a:t>
            </a:r>
          </a:p>
          <a:p>
            <a:r>
              <a:rPr lang="en-US" dirty="0" smtClean="0"/>
              <a:t>Quickly saturate the GPU</a:t>
            </a:r>
          </a:p>
          <a:p>
            <a:r>
              <a:rPr lang="en-US" dirty="0" smtClean="0"/>
              <a:t>Density of work per memory transfer is low because of only doing one pixel at a time</a:t>
            </a:r>
          </a:p>
          <a:p>
            <a:endParaRPr lang="en-US" dirty="0" smtClean="0"/>
          </a:p>
          <a:p>
            <a:r>
              <a:rPr lang="en-US" dirty="0" smtClean="0"/>
              <a:t>Global memory is slow</a:t>
            </a:r>
          </a:p>
          <a:p>
            <a:endParaRPr lang="en-US" dirty="0" smtClean="0"/>
          </a:p>
          <a:p>
            <a:r>
              <a:rPr lang="en-US" dirty="0" smtClean="0"/>
              <a:t>First</a:t>
            </a:r>
            <a:r>
              <a:rPr lang="en-US" baseline="0" dirty="0" smtClean="0"/>
              <a:t> stab may be slower than CPU</a:t>
            </a:r>
          </a:p>
          <a:p>
            <a:r>
              <a:rPr lang="en-US" baseline="0" dirty="0" smtClean="0"/>
              <a:t>High Memory bandwidth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Global</a:t>
            </a:r>
            <a:r>
              <a:rPr lang="en-US" baseline="0" dirty="0" smtClean="0"/>
              <a:t> memory is slow</a:t>
            </a:r>
          </a:p>
          <a:p>
            <a:r>
              <a:rPr lang="en-US" dirty="0" smtClean="0"/>
              <a:t>Move</a:t>
            </a:r>
            <a:r>
              <a:rPr lang="en-US" baseline="0" dirty="0" smtClean="0"/>
              <a:t> to </a:t>
            </a:r>
            <a:r>
              <a:rPr lang="en-US" dirty="0" smtClean="0"/>
              <a:t>faster memory</a:t>
            </a:r>
          </a:p>
          <a:p>
            <a:endParaRPr lang="en-US" dirty="0" smtClean="0"/>
          </a:p>
          <a:p>
            <a:r>
              <a:rPr lang="en-US" dirty="0" smtClean="0"/>
              <a:t>Shared memory is shared by a “block” of threads</a:t>
            </a:r>
          </a:p>
          <a:p>
            <a:r>
              <a:rPr lang="en-US" dirty="0" smtClean="0"/>
              <a:t>Not visible to all threads</a:t>
            </a:r>
          </a:p>
          <a:p>
            <a:r>
              <a:rPr lang="en-US" dirty="0" smtClean="0"/>
              <a:t>smaller than global memory</a:t>
            </a:r>
          </a:p>
          <a:p>
            <a:endParaRPr lang="en-US" dirty="0" smtClean="0"/>
          </a:p>
          <a:p>
            <a:r>
              <a:rPr lang="en-US" dirty="0" smtClean="0"/>
              <a:t>One large memory transfer at start and end</a:t>
            </a:r>
          </a:p>
          <a:p>
            <a:r>
              <a:rPr lang="en-US" dirty="0" smtClean="0"/>
              <a:t>Reduc</a:t>
            </a:r>
            <a:r>
              <a:rPr lang="en-US" baseline="0" dirty="0" smtClean="0"/>
              <a:t>ed</a:t>
            </a:r>
            <a:r>
              <a:rPr lang="en-US" dirty="0" smtClean="0"/>
              <a:t> global memory bandwidth</a:t>
            </a:r>
          </a:p>
          <a:p>
            <a:endParaRPr lang="en-US" dirty="0" smtClean="0"/>
          </a:p>
          <a:p>
            <a:r>
              <a:rPr lang="en-US" dirty="0" smtClean="0"/>
              <a:t>Still</a:t>
            </a:r>
            <a:r>
              <a:rPr lang="en-US" baseline="0" dirty="0" smtClean="0"/>
              <a:t> low work per information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14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Increase serialization </a:t>
            </a:r>
          </a:p>
          <a:p>
            <a:r>
              <a:rPr lang="en-US" dirty="0" smtClean="0"/>
              <a:t>less threads </a:t>
            </a:r>
          </a:p>
          <a:p>
            <a:r>
              <a:rPr lang="en-US" dirty="0" smtClean="0"/>
              <a:t>balance compute and memory transfers</a:t>
            </a:r>
          </a:p>
          <a:p>
            <a:endParaRPr lang="en-US" dirty="0" smtClean="0"/>
          </a:p>
          <a:p>
            <a:r>
              <a:rPr lang="en-US" dirty="0" smtClean="0"/>
              <a:t>Local</a:t>
            </a:r>
            <a:r>
              <a:rPr lang="en-US" baseline="0" dirty="0" smtClean="0"/>
              <a:t> memory faster again</a:t>
            </a:r>
          </a:p>
          <a:p>
            <a:endParaRPr lang="en-US" dirty="0" smtClean="0"/>
          </a:p>
          <a:p>
            <a:r>
              <a:rPr lang="en-US" dirty="0" smtClean="0"/>
              <a:t>Basic</a:t>
            </a:r>
            <a:r>
              <a:rPr lang="en-US" baseline="0" dirty="0" smtClean="0"/>
              <a:t> memory handling done!</a:t>
            </a:r>
          </a:p>
          <a:p>
            <a:r>
              <a:rPr lang="en-US" baseline="0" dirty="0" smtClean="0"/>
              <a:t>Fast solution</a:t>
            </a:r>
            <a:endParaRPr lang="en-US" dirty="0" smtClean="0"/>
          </a:p>
          <a:p>
            <a:r>
              <a:rPr lang="en-US" dirty="0" smtClean="0"/>
              <a:t>satisfactory to the requirements of the problem</a:t>
            </a:r>
          </a:p>
          <a:p>
            <a:endParaRPr lang="en-US" dirty="0" smtClean="0"/>
          </a:p>
          <a:p>
            <a:r>
              <a:rPr lang="en-US" dirty="0" smtClean="0"/>
              <a:t>Best focus is memory contention</a:t>
            </a:r>
          </a:p>
          <a:p>
            <a:r>
              <a:rPr lang="en-US" dirty="0" smtClean="0"/>
              <a:t>smaller speedups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-Consider warp size</a:t>
            </a:r>
          </a:p>
          <a:p>
            <a:r>
              <a:rPr lang="en-US" dirty="0" smtClean="0"/>
              <a:t>-Reduce branching</a:t>
            </a:r>
          </a:p>
          <a:p>
            <a:r>
              <a:rPr lang="en-US" dirty="0" smtClean="0"/>
              <a:t>-Avoid memory bank conflict</a:t>
            </a:r>
          </a:p>
          <a:p>
            <a:r>
              <a:rPr lang="en-US" dirty="0" smtClean="0"/>
              <a:t>-Unrolling for loop, stop useless instructions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5214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Specialist </a:t>
            </a:r>
            <a:r>
              <a:rPr lang="en-US" dirty="0"/>
              <a:t>libraries are </a:t>
            </a:r>
            <a:r>
              <a:rPr lang="en-US" dirty="0" smtClean="0"/>
              <a:t>available</a:t>
            </a:r>
          </a:p>
          <a:p>
            <a:r>
              <a:rPr lang="en-US" dirty="0" smtClean="0"/>
              <a:t>And</a:t>
            </a:r>
            <a:r>
              <a:rPr lang="en-US" baseline="0" dirty="0" smtClean="0"/>
              <a:t> free</a:t>
            </a:r>
          </a:p>
          <a:p>
            <a:endParaRPr lang="en-US" baseline="0" dirty="0" smtClean="0"/>
          </a:p>
          <a:p>
            <a:r>
              <a:rPr lang="en-US" dirty="0" smtClean="0"/>
              <a:t>Wikipedia found 9 different CUDA libraries for bioinformatics</a:t>
            </a:r>
          </a:p>
          <a:p>
            <a:r>
              <a:rPr lang="en-US" dirty="0" smtClean="0"/>
              <a:t>Sequencing mapping -&gt; motif discovery</a:t>
            </a:r>
          </a:p>
          <a:p>
            <a:r>
              <a:rPr lang="en-US" dirty="0" smtClean="0"/>
              <a:t>Expected </a:t>
            </a:r>
            <a:r>
              <a:rPr lang="en-US" dirty="0"/>
              <a:t>speed-ups from 6x to 400xs over a CPU only </a:t>
            </a:r>
            <a:r>
              <a:rPr lang="en-US" dirty="0" smtClean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43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Fill up the </a:t>
            </a:r>
            <a:r>
              <a:rPr lang="en-US" dirty="0" smtClean="0"/>
              <a:t>GPU</a:t>
            </a:r>
          </a:p>
          <a:p>
            <a:r>
              <a:rPr lang="en-US" dirty="0" smtClean="0"/>
              <a:t>OK </a:t>
            </a:r>
            <a:r>
              <a:rPr lang="en-US" dirty="0"/>
              <a:t>to have lots of SMs to do the same </a:t>
            </a:r>
            <a:r>
              <a:rPr lang="en-US" dirty="0" smtClean="0"/>
              <a:t>thing</a:t>
            </a:r>
          </a:p>
          <a:p>
            <a:r>
              <a:rPr lang="en-US" dirty="0" smtClean="0"/>
              <a:t>if fewer </a:t>
            </a:r>
            <a:r>
              <a:rPr lang="en-US" dirty="0"/>
              <a:t>memory </a:t>
            </a:r>
            <a:r>
              <a:rPr lang="en-US" dirty="0" smtClean="0"/>
              <a:t>transfers</a:t>
            </a:r>
          </a:p>
          <a:p>
            <a:endParaRPr lang="en-US" dirty="0" smtClean="0"/>
          </a:p>
          <a:p>
            <a:r>
              <a:rPr lang="en-US" dirty="0" smtClean="0"/>
              <a:t>Serialization</a:t>
            </a:r>
          </a:p>
          <a:p>
            <a:r>
              <a:rPr lang="en-US" dirty="0" smtClean="0"/>
              <a:t>Increase</a:t>
            </a:r>
            <a:r>
              <a:rPr lang="en-US" baseline="0" dirty="0" smtClean="0"/>
              <a:t> work per thread</a:t>
            </a:r>
          </a:p>
          <a:p>
            <a:r>
              <a:rPr lang="en-US" dirty="0" smtClean="0"/>
              <a:t>Thread </a:t>
            </a:r>
            <a:r>
              <a:rPr lang="en-US" dirty="0"/>
              <a:t>compute 4, 16 or however many pixels will increase the work per </a:t>
            </a:r>
            <a:r>
              <a:rPr lang="en-US" dirty="0" smtClean="0"/>
              <a:t>thread</a:t>
            </a:r>
          </a:p>
          <a:p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memory from a faster level of </a:t>
            </a:r>
            <a:r>
              <a:rPr lang="en-US" dirty="0" smtClean="0"/>
              <a:t>memory</a:t>
            </a:r>
          </a:p>
          <a:p>
            <a:r>
              <a:rPr lang="en-US" dirty="0" smtClean="0"/>
              <a:t>Less </a:t>
            </a:r>
            <a:r>
              <a:rPr lang="en-US" dirty="0"/>
              <a:t>time waiting for memory </a:t>
            </a:r>
            <a:r>
              <a:rPr lang="en-US" dirty="0" smtClean="0"/>
              <a:t>transfers</a:t>
            </a:r>
          </a:p>
          <a:p>
            <a:endParaRPr lang="en-US" dirty="0"/>
          </a:p>
          <a:p>
            <a:r>
              <a:rPr lang="en-US" dirty="0" smtClean="0"/>
              <a:t>Fill </a:t>
            </a:r>
            <a:r>
              <a:rPr lang="en-US" dirty="0"/>
              <a:t>up the memory </a:t>
            </a:r>
            <a:r>
              <a:rPr lang="en-US" dirty="0" smtClean="0"/>
              <a:t>bandwidth</a:t>
            </a:r>
          </a:p>
          <a:p>
            <a:r>
              <a:rPr lang="en-US" dirty="0" smtClean="0"/>
              <a:t>optimize </a:t>
            </a:r>
            <a:r>
              <a:rPr lang="en-US" dirty="0"/>
              <a:t>memory transfers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123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OpenCL</a:t>
            </a:r>
            <a:r>
              <a:rPr lang="en-US" dirty="0" smtClean="0"/>
              <a:t> and</a:t>
            </a:r>
            <a:r>
              <a:rPr lang="en-US" baseline="0" dirty="0" smtClean="0"/>
              <a:t> CUDA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for programming the GPU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most flexibility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 have learned CUDA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OpenCL</a:t>
            </a:r>
            <a:r>
              <a:rPr lang="en-US" baseline="0" dirty="0" smtClean="0"/>
              <a:t> port not hard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OpenCL</a:t>
            </a:r>
            <a:r>
              <a:rPr lang="en-US" baseline="0" dirty="0" smtClean="0"/>
              <a:t> &gt;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Open </a:t>
            </a:r>
            <a:r>
              <a:rPr lang="en-US" dirty="0"/>
              <a:t>computing </a:t>
            </a:r>
            <a:r>
              <a:rPr lang="en-US" dirty="0" smtClean="0"/>
              <a:t>language, Industry standard for heterogeneous computing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target CPUs, GPUs, DSPs, FPGAs</a:t>
            </a:r>
            <a:r>
              <a:rPr lang="en-US" baseline="0" dirty="0" smtClean="0"/>
              <a:t> + more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very good code reuse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CUDA &gt;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Most popular for GPGPU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lots of libraries available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limited to only NVidia hardware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0574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 smtClean="0"/>
              <a:t>Similar CUDA and </a:t>
            </a:r>
            <a:r>
              <a:rPr lang="en-GB" baseline="0" dirty="0" err="1" smtClean="0"/>
              <a:t>OpenCL</a:t>
            </a:r>
            <a:endParaRPr lang="en-GB" baseline="0" dirty="0" smtClean="0"/>
          </a:p>
          <a:p>
            <a:r>
              <a:rPr lang="en-GB" baseline="0" dirty="0" smtClean="0"/>
              <a:t>Boilerplate different</a:t>
            </a:r>
          </a:p>
          <a:p>
            <a:r>
              <a:rPr lang="en-GB" baseline="0" dirty="0" smtClean="0"/>
              <a:t>Same design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052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Most </a:t>
            </a:r>
            <a:r>
              <a:rPr lang="en-US" dirty="0" smtClean="0"/>
              <a:t>GPU </a:t>
            </a:r>
            <a:r>
              <a:rPr lang="en-US" dirty="0"/>
              <a:t>code </a:t>
            </a:r>
            <a:r>
              <a:rPr lang="en-US" dirty="0" smtClean="0"/>
              <a:t>written </a:t>
            </a:r>
            <a:r>
              <a:rPr lang="en-US" dirty="0"/>
              <a:t>for </a:t>
            </a:r>
            <a:r>
              <a:rPr lang="en-US" dirty="0" smtClean="0"/>
              <a:t>you</a:t>
            </a:r>
          </a:p>
          <a:p>
            <a:r>
              <a:rPr lang="en-US" dirty="0" smtClean="0"/>
              <a:t>Useful</a:t>
            </a:r>
            <a:r>
              <a:rPr lang="en-US" baseline="0" dirty="0" smtClean="0"/>
              <a:t> </a:t>
            </a:r>
            <a:r>
              <a:rPr lang="en-US" dirty="0" smtClean="0"/>
              <a:t>for fundamental </a:t>
            </a:r>
            <a:r>
              <a:rPr lang="en-US" dirty="0"/>
              <a:t>algorithms 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scan</a:t>
            </a:r>
            <a:r>
              <a:rPr lang="en-US" dirty="0"/>
              <a:t>, map and </a:t>
            </a:r>
            <a:r>
              <a:rPr lang="en-US" dirty="0" smtClean="0"/>
              <a:t>reduce</a:t>
            </a:r>
          </a:p>
          <a:p>
            <a:r>
              <a:rPr lang="en-US" dirty="0" smtClean="0"/>
              <a:t>It’s fast and </a:t>
            </a:r>
            <a:r>
              <a:rPr lang="en-US" dirty="0" err="1" smtClean="0"/>
              <a:t>optimised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Udacity</a:t>
            </a:r>
            <a:r>
              <a:rPr lang="en-US" baseline="0" dirty="0" smtClean="0"/>
              <a:t> course, taught by John Owen and David </a:t>
            </a:r>
            <a:r>
              <a:rPr lang="en-US" baseline="0" dirty="0" err="1" smtClean="0"/>
              <a:t>Luebke</a:t>
            </a:r>
            <a:r>
              <a:rPr lang="en-US" baseline="0" dirty="0" smtClean="0"/>
              <a:t> from </a:t>
            </a:r>
            <a:r>
              <a:rPr lang="en-US" baseline="0" dirty="0" err="1" smtClean="0"/>
              <a:t>Nvidia</a:t>
            </a:r>
            <a:endParaRPr lang="en-US" baseline="0" dirty="0" smtClean="0"/>
          </a:p>
          <a:p>
            <a:r>
              <a:rPr lang="en-US" baseline="0" dirty="0" smtClean="0"/>
              <a:t>University courses freely </a:t>
            </a:r>
            <a:r>
              <a:rPr lang="en-US" baseline="0" dirty="0" err="1" smtClean="0"/>
              <a:t>avaliable</a:t>
            </a:r>
            <a:endParaRPr lang="en-US" baseline="0" dirty="0" smtClean="0"/>
          </a:p>
          <a:p>
            <a:r>
              <a:rPr lang="en-US" baseline="0" dirty="0" smtClean="0"/>
              <a:t>ARM on programming onboard GPU</a:t>
            </a:r>
          </a:p>
          <a:p>
            <a:r>
              <a:rPr lang="en-US" baseline="0" dirty="0" err="1" smtClean="0"/>
              <a:t>GPUGems</a:t>
            </a:r>
            <a:r>
              <a:rPr lang="en-US" baseline="0" dirty="0" smtClean="0"/>
              <a:t> best reference for CUDA</a:t>
            </a:r>
          </a:p>
          <a:p>
            <a:endParaRPr lang="en-US" dirty="0" smtClean="0"/>
          </a:p>
          <a:p>
            <a:r>
              <a:rPr lang="en-US" dirty="0" err="1" smtClean="0"/>
              <a:t>CppCon</a:t>
            </a:r>
            <a:endParaRPr lang="en-US" dirty="0" smtClean="0"/>
          </a:p>
          <a:p>
            <a:r>
              <a:rPr lang="en-US" dirty="0" smtClean="0"/>
              <a:t>Focus </a:t>
            </a:r>
            <a:r>
              <a:rPr lang="en-US" dirty="0"/>
              <a:t>on parallel </a:t>
            </a:r>
            <a:r>
              <a:rPr lang="en-US" dirty="0" smtClean="0"/>
              <a:t>designs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Mike Action </a:t>
            </a:r>
            <a:r>
              <a:rPr lang="en-US" dirty="0" smtClean="0"/>
              <a:t>&gt; data </a:t>
            </a:r>
            <a:r>
              <a:rPr lang="en-US" dirty="0"/>
              <a:t>oriented </a:t>
            </a:r>
            <a:r>
              <a:rPr lang="en-US" dirty="0" smtClean="0"/>
              <a:t>design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Jeff </a:t>
            </a:r>
            <a:r>
              <a:rPr lang="en-US" dirty="0" err="1" smtClean="0"/>
              <a:t>Preshing</a:t>
            </a:r>
            <a:r>
              <a:rPr lang="en-US" dirty="0" smtClean="0"/>
              <a:t> &gt;</a:t>
            </a:r>
            <a:r>
              <a:rPr lang="en-US" baseline="0" dirty="0" smtClean="0"/>
              <a:t> </a:t>
            </a:r>
            <a:r>
              <a:rPr lang="en-US" dirty="0" smtClean="0"/>
              <a:t>lock</a:t>
            </a:r>
            <a:r>
              <a:rPr lang="en-US" baseline="0" dirty="0" smtClean="0"/>
              <a:t> free programming on </a:t>
            </a:r>
            <a:r>
              <a:rPr lang="en-US" dirty="0" smtClean="0"/>
              <a:t>multicore</a:t>
            </a:r>
            <a:r>
              <a:rPr lang="en-US" baseline="0" dirty="0" smtClean="0"/>
              <a:t> systems</a:t>
            </a:r>
            <a:endParaRPr lang="en-US" dirty="0"/>
          </a:p>
          <a:p>
            <a:r>
              <a:rPr lang="en-US" dirty="0" smtClean="0"/>
              <a:t>Pablo </a:t>
            </a:r>
            <a:r>
              <a:rPr lang="en-US" dirty="0"/>
              <a:t>Halpern </a:t>
            </a:r>
            <a:r>
              <a:rPr lang="en-US" dirty="0" smtClean="0"/>
              <a:t>&gt;</a:t>
            </a:r>
            <a:r>
              <a:rPr lang="en-US" baseline="0" dirty="0" smtClean="0"/>
              <a:t> </a:t>
            </a:r>
            <a:r>
              <a:rPr lang="en-US" dirty="0" smtClean="0"/>
              <a:t>parallelism </a:t>
            </a:r>
            <a:r>
              <a:rPr lang="en-US" dirty="0"/>
              <a:t>with a focus on </a:t>
            </a:r>
            <a:r>
              <a:rPr lang="en-US" dirty="0" err="1" smtClean="0"/>
              <a:t>Cilk</a:t>
            </a:r>
            <a:endParaRPr lang="en-US" dirty="0" smtClean="0"/>
          </a:p>
          <a:p>
            <a:r>
              <a:rPr lang="en-US" baseline="0" dirty="0" smtClean="0"/>
              <a:t>Ade miller &gt; writing data parallel algorithms on GPUs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20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on </a:t>
            </a:r>
            <a:r>
              <a:rPr lang="en-US" baseline="0" dirty="0" smtClean="0"/>
              <a:t>CPU</a:t>
            </a:r>
          </a:p>
          <a:p>
            <a:r>
              <a:rPr lang="en-US" baseline="0" dirty="0" smtClean="0"/>
              <a:t>GPU after for speed</a:t>
            </a:r>
          </a:p>
          <a:p>
            <a:r>
              <a:rPr lang="en-US" dirty="0" smtClean="0"/>
              <a:t>Soon </a:t>
            </a:r>
            <a:r>
              <a:rPr lang="en-US" dirty="0"/>
              <a:t>were incorporated into PCs due to their benefits processing </a:t>
            </a:r>
            <a:r>
              <a:rPr lang="en-US" dirty="0" smtClean="0"/>
              <a:t>graphics</a:t>
            </a:r>
          </a:p>
          <a:p>
            <a:r>
              <a:rPr lang="en-US" dirty="0" smtClean="0"/>
              <a:t>GPU became</a:t>
            </a:r>
            <a:r>
              <a:rPr lang="en-US" baseline="0" dirty="0" smtClean="0"/>
              <a:t> standard in PC</a:t>
            </a:r>
          </a:p>
          <a:p>
            <a:endParaRPr lang="en-US" dirty="0" smtClean="0"/>
          </a:p>
          <a:p>
            <a:r>
              <a:rPr lang="en-US" dirty="0" smtClean="0"/>
              <a:t>Fixed Function pipeline</a:t>
            </a:r>
          </a:p>
          <a:p>
            <a:r>
              <a:rPr lang="en-US" dirty="0" smtClean="0"/>
              <a:t>Not flexible</a:t>
            </a:r>
          </a:p>
          <a:p>
            <a:r>
              <a:rPr lang="en-US" dirty="0" smtClean="0"/>
              <a:t>Programmable</a:t>
            </a:r>
            <a:r>
              <a:rPr lang="en-US" baseline="0" dirty="0" smtClean="0"/>
              <a:t> Function pipeline</a:t>
            </a:r>
          </a:p>
          <a:p>
            <a:r>
              <a:rPr lang="en-US" dirty="0" smtClean="0"/>
              <a:t>Introduced free</a:t>
            </a:r>
            <a:r>
              <a:rPr lang="en-US" baseline="0" dirty="0" smtClean="0"/>
              <a:t>dom to program Vertex and Fragment </a:t>
            </a:r>
            <a:r>
              <a:rPr lang="en-US" baseline="0" dirty="0" err="1" smtClean="0"/>
              <a:t>shaders</a:t>
            </a:r>
            <a:endParaRPr lang="en-US" dirty="0" smtClean="0"/>
          </a:p>
          <a:p>
            <a:r>
              <a:rPr lang="en-US" dirty="0" smtClean="0"/>
              <a:t>Latest versions of </a:t>
            </a:r>
            <a:r>
              <a:rPr lang="en-US" dirty="0" err="1" smtClean="0"/>
              <a:t>openGL</a:t>
            </a:r>
            <a:r>
              <a:rPr lang="en-US" dirty="0" smtClean="0"/>
              <a:t> and DirectX</a:t>
            </a:r>
          </a:p>
          <a:p>
            <a:r>
              <a:rPr lang="en-US" dirty="0" smtClean="0"/>
              <a:t>program the geometry </a:t>
            </a:r>
            <a:r>
              <a:rPr lang="en-US" dirty="0" err="1" smtClean="0"/>
              <a:t>shader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GPGPU</a:t>
            </a:r>
            <a:r>
              <a:rPr lang="en-US" baseline="0" dirty="0" smtClean="0"/>
              <a:t> </a:t>
            </a:r>
            <a:r>
              <a:rPr lang="en-US" dirty="0" smtClean="0"/>
              <a:t>before programmable </a:t>
            </a:r>
            <a:r>
              <a:rPr lang="en-US" dirty="0"/>
              <a:t>graphics </a:t>
            </a:r>
            <a:r>
              <a:rPr lang="en-US" dirty="0" smtClean="0"/>
              <a:t>pipeline</a:t>
            </a:r>
            <a:endParaRPr lang="en-US" dirty="0"/>
          </a:p>
          <a:p>
            <a:r>
              <a:rPr lang="en-US" dirty="0" smtClean="0"/>
              <a:t>encode </a:t>
            </a:r>
            <a:r>
              <a:rPr lang="en-US" dirty="0"/>
              <a:t>the problems for the </a:t>
            </a:r>
            <a:r>
              <a:rPr lang="en-US" dirty="0" smtClean="0"/>
              <a:t>GPU</a:t>
            </a:r>
          </a:p>
          <a:p>
            <a:r>
              <a:rPr lang="en-US" dirty="0" smtClean="0"/>
              <a:t>decode </a:t>
            </a:r>
            <a:r>
              <a:rPr lang="en-US" dirty="0"/>
              <a:t>the data </a:t>
            </a:r>
            <a:r>
              <a:rPr lang="en-US" dirty="0" smtClean="0"/>
              <a:t>afterwards</a:t>
            </a:r>
          </a:p>
          <a:p>
            <a:r>
              <a:rPr lang="en-US" dirty="0" smtClean="0"/>
              <a:t>easier</a:t>
            </a:r>
            <a:r>
              <a:rPr lang="en-US" baseline="0" dirty="0" smtClean="0"/>
              <a:t> now with CUDA and </a:t>
            </a:r>
            <a:r>
              <a:rPr lang="en-US" baseline="0" dirty="0" err="1" smtClean="0"/>
              <a:t>OpenCL</a:t>
            </a:r>
            <a:endParaRPr lang="en-US" baseline="0" dirty="0" smtClean="0"/>
          </a:p>
          <a:p>
            <a:r>
              <a:rPr lang="en-US" baseline="0" dirty="0" smtClean="0"/>
              <a:t>specifically made for programming the GPU for general purpose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102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3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CPU </a:t>
            </a:r>
            <a:endParaRPr lang="en-US" dirty="0" smtClean="0"/>
          </a:p>
          <a:p>
            <a:r>
              <a:rPr lang="en-US" dirty="0" smtClean="0"/>
              <a:t>lots </a:t>
            </a:r>
            <a:r>
              <a:rPr lang="en-US" dirty="0"/>
              <a:t>of cache </a:t>
            </a:r>
            <a:endParaRPr lang="en-US" dirty="0" smtClean="0"/>
          </a:p>
          <a:p>
            <a:r>
              <a:rPr lang="en-US" dirty="0" smtClean="0"/>
              <a:t>Few</a:t>
            </a:r>
            <a:r>
              <a:rPr lang="en-US" baseline="0" dirty="0" smtClean="0"/>
              <a:t> </a:t>
            </a:r>
            <a:r>
              <a:rPr lang="en-US" dirty="0" smtClean="0"/>
              <a:t>complex cores</a:t>
            </a:r>
          </a:p>
          <a:p>
            <a:endParaRPr lang="en-US" dirty="0" smtClean="0"/>
          </a:p>
          <a:p>
            <a:r>
              <a:rPr lang="en-US" dirty="0" smtClean="0"/>
              <a:t>GPU</a:t>
            </a:r>
          </a:p>
          <a:p>
            <a:r>
              <a:rPr lang="en-US" dirty="0" smtClean="0"/>
              <a:t>smaller caches</a:t>
            </a:r>
          </a:p>
          <a:p>
            <a:r>
              <a:rPr lang="en-US" dirty="0" smtClean="0"/>
              <a:t>simpler SMs or “streaming multiprocessor”</a:t>
            </a:r>
          </a:p>
          <a:p>
            <a:endParaRPr lang="en-US" dirty="0"/>
          </a:p>
          <a:p>
            <a:r>
              <a:rPr lang="en-US" dirty="0" smtClean="0"/>
              <a:t>GPU clock speed </a:t>
            </a:r>
            <a:r>
              <a:rPr lang="en-US" dirty="0"/>
              <a:t>is </a:t>
            </a:r>
            <a:r>
              <a:rPr lang="en-US" dirty="0" smtClean="0"/>
              <a:t>slower </a:t>
            </a:r>
            <a:r>
              <a:rPr lang="en-US" dirty="0"/>
              <a:t>than the </a:t>
            </a:r>
            <a:r>
              <a:rPr lang="en-US" dirty="0" smtClean="0"/>
              <a:t>CPU</a:t>
            </a:r>
            <a:endParaRPr lang="en-US" dirty="0"/>
          </a:p>
          <a:p>
            <a:r>
              <a:rPr lang="en-US" dirty="0" err="1" smtClean="0"/>
              <a:t>Titain</a:t>
            </a:r>
            <a:r>
              <a:rPr lang="en-US" baseline="0" dirty="0" smtClean="0"/>
              <a:t> Z clock speed</a:t>
            </a:r>
          </a:p>
          <a:p>
            <a:r>
              <a:rPr lang="en-US" baseline="0" dirty="0" smtClean="0"/>
              <a:t>700MHz</a:t>
            </a:r>
          </a:p>
          <a:p>
            <a:r>
              <a:rPr lang="en-US" baseline="0" dirty="0" smtClean="0"/>
              <a:t>Boost ~ 900MHz</a:t>
            </a:r>
          </a:p>
          <a:p>
            <a:endParaRPr lang="en-US" dirty="0" smtClean="0"/>
          </a:p>
          <a:p>
            <a:r>
              <a:rPr lang="en-US" dirty="0" smtClean="0"/>
              <a:t>CPUs </a:t>
            </a:r>
            <a:r>
              <a:rPr lang="en-US" dirty="0"/>
              <a:t>3 to 4xs that </a:t>
            </a:r>
            <a:r>
              <a:rPr lang="en-US" dirty="0" smtClean="0"/>
              <a:t>speed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99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CUDA model</a:t>
            </a:r>
          </a:p>
          <a:p>
            <a:endParaRPr lang="en-GB" dirty="0" smtClean="0"/>
          </a:p>
          <a:p>
            <a:r>
              <a:rPr lang="en-GB" dirty="0" smtClean="0"/>
              <a:t>Kernel</a:t>
            </a:r>
          </a:p>
          <a:p>
            <a:r>
              <a:rPr lang="en-GB" dirty="0" smtClean="0"/>
              <a:t>Grid</a:t>
            </a:r>
          </a:p>
          <a:p>
            <a:r>
              <a:rPr lang="en-GB" dirty="0" smtClean="0"/>
              <a:t>Block</a:t>
            </a:r>
          </a:p>
          <a:p>
            <a:r>
              <a:rPr lang="en-GB" dirty="0" smtClean="0"/>
              <a:t>Thread</a:t>
            </a:r>
          </a:p>
          <a:p>
            <a:endParaRPr lang="en-GB" dirty="0" smtClean="0"/>
          </a:p>
          <a:p>
            <a:r>
              <a:rPr lang="en-GB" dirty="0" smtClean="0"/>
              <a:t>Why Blocks?</a:t>
            </a:r>
          </a:p>
          <a:p>
            <a:r>
              <a:rPr lang="en-GB" dirty="0" smtClean="0"/>
              <a:t>Hardware constraints</a:t>
            </a:r>
          </a:p>
          <a:p>
            <a:endParaRPr lang="en-GB" dirty="0" smtClean="0"/>
          </a:p>
          <a:p>
            <a:r>
              <a:rPr lang="en-GB" dirty="0" smtClean="0"/>
              <a:t>Warps</a:t>
            </a:r>
          </a:p>
          <a:p>
            <a:endParaRPr lang="en-GB" dirty="0" smtClean="0"/>
          </a:p>
          <a:p>
            <a:r>
              <a:rPr lang="en-GB" dirty="0" smtClean="0"/>
              <a:t>Memory fence for block</a:t>
            </a:r>
          </a:p>
          <a:p>
            <a:r>
              <a:rPr lang="en-GB" dirty="0" smtClean="0"/>
              <a:t>No</a:t>
            </a:r>
            <a:r>
              <a:rPr lang="en-GB" baseline="0" dirty="0" smtClean="0"/>
              <a:t> memory fence for grid</a:t>
            </a:r>
          </a:p>
          <a:p>
            <a:r>
              <a:rPr lang="en-GB" baseline="0" dirty="0" smtClean="0"/>
              <a:t>Blocks not run same time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69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key point to using the GPU is the</a:t>
            </a:r>
            <a:r>
              <a:rPr lang="en-GB" baseline="0" dirty="0" smtClean="0"/>
              <a:t> massively parallel architecture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147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Applications more</a:t>
            </a:r>
            <a:r>
              <a:rPr lang="en-US" baseline="0" dirty="0" smtClean="0"/>
              <a:t> </a:t>
            </a:r>
            <a:r>
              <a:rPr lang="en-US" dirty="0" smtClean="0"/>
              <a:t>complex</a:t>
            </a:r>
          </a:p>
          <a:p>
            <a:r>
              <a:rPr lang="en-US" dirty="0" smtClean="0"/>
              <a:t>CPU frequency</a:t>
            </a:r>
            <a:r>
              <a:rPr lang="en-US" baseline="0" dirty="0" smtClean="0"/>
              <a:t> wall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million instructions per second </a:t>
            </a:r>
            <a:r>
              <a:rPr lang="en-US" baseline="0" dirty="0" smtClean="0"/>
              <a:t>increase</a:t>
            </a:r>
          </a:p>
          <a:p>
            <a:r>
              <a:rPr lang="en-US" baseline="0" dirty="0" smtClean="0"/>
              <a:t>More cores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30000" dirty="0" smtClean="0"/>
              <a:t>th</a:t>
            </a:r>
            <a:r>
              <a:rPr lang="en-US" dirty="0" smtClean="0"/>
              <a:t> gen i7 CPUs clock speed 3-4GHz </a:t>
            </a:r>
          </a:p>
          <a:p>
            <a:r>
              <a:rPr lang="en-US" dirty="0" smtClean="0"/>
              <a:t>AMDs latest clock speed up to 5GHz. </a:t>
            </a:r>
          </a:p>
          <a:p>
            <a:endParaRPr lang="en-US" dirty="0" smtClean="0"/>
          </a:p>
          <a:p>
            <a:r>
              <a:rPr lang="en-US" dirty="0" smtClean="0"/>
              <a:t>hard </a:t>
            </a:r>
            <a:r>
              <a:rPr lang="en-US" dirty="0"/>
              <a:t>to find a CPU </a:t>
            </a:r>
            <a:r>
              <a:rPr lang="en-US" dirty="0" smtClean="0"/>
              <a:t>one core </a:t>
            </a:r>
          </a:p>
          <a:p>
            <a:r>
              <a:rPr lang="en-US" dirty="0" smtClean="0"/>
              <a:t>low power domain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91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SISD</a:t>
            </a:r>
          </a:p>
          <a:p>
            <a:r>
              <a:rPr lang="en-US" dirty="0" smtClean="0"/>
              <a:t>SIMD</a:t>
            </a:r>
          </a:p>
          <a:p>
            <a:r>
              <a:rPr lang="en-US" dirty="0" smtClean="0"/>
              <a:t>MIMD</a:t>
            </a:r>
          </a:p>
          <a:p>
            <a:endParaRPr lang="en-US" dirty="0" smtClean="0"/>
          </a:p>
          <a:p>
            <a:r>
              <a:rPr lang="en-US" dirty="0" smtClean="0"/>
              <a:t>lots </a:t>
            </a:r>
            <a:r>
              <a:rPr lang="en-US" dirty="0"/>
              <a:t>of data through the same </a:t>
            </a:r>
            <a:r>
              <a:rPr lang="en-US" dirty="0" smtClean="0"/>
              <a:t>instructions</a:t>
            </a:r>
            <a:endParaRPr lang="en-US" dirty="0"/>
          </a:p>
          <a:p>
            <a:r>
              <a:rPr lang="en-US" dirty="0" smtClean="0"/>
              <a:t>vector </a:t>
            </a:r>
            <a:r>
              <a:rPr lang="en-US" dirty="0"/>
              <a:t>operations on the </a:t>
            </a:r>
            <a:r>
              <a:rPr lang="en-US" dirty="0" smtClean="0"/>
              <a:t>CPU</a:t>
            </a:r>
          </a:p>
          <a:p>
            <a:endParaRPr lang="en-US" dirty="0" smtClean="0"/>
          </a:p>
          <a:p>
            <a:r>
              <a:rPr lang="en-US" dirty="0" smtClean="0"/>
              <a:t>Intel </a:t>
            </a:r>
            <a:r>
              <a:rPr lang="en-US" dirty="0"/>
              <a:t>Xeon Phi </a:t>
            </a:r>
            <a:r>
              <a:rPr lang="en-US" dirty="0" smtClean="0"/>
              <a:t>(up </a:t>
            </a:r>
            <a:r>
              <a:rPr lang="en-US" dirty="0"/>
              <a:t>to </a:t>
            </a:r>
            <a:r>
              <a:rPr lang="en-US" dirty="0" smtClean="0"/>
              <a:t>61 cores) MIMD machine</a:t>
            </a:r>
          </a:p>
          <a:p>
            <a:endParaRPr lang="en-US" dirty="0"/>
          </a:p>
          <a:p>
            <a:r>
              <a:rPr lang="en-US" dirty="0" smtClean="0"/>
              <a:t>multiple </a:t>
            </a:r>
            <a:r>
              <a:rPr lang="en-US" dirty="0"/>
              <a:t>programs </a:t>
            </a:r>
            <a:r>
              <a:rPr lang="en-US" dirty="0" smtClean="0"/>
              <a:t>on </a:t>
            </a:r>
            <a:r>
              <a:rPr lang="en-US" dirty="0"/>
              <a:t>different </a:t>
            </a:r>
            <a:r>
              <a:rPr lang="en-US" dirty="0" smtClean="0"/>
              <a:t>cores</a:t>
            </a:r>
          </a:p>
          <a:p>
            <a:r>
              <a:rPr lang="en-US" dirty="0" smtClean="0"/>
              <a:t>multiple </a:t>
            </a:r>
            <a:r>
              <a:rPr lang="en-US" dirty="0"/>
              <a:t>data </a:t>
            </a:r>
            <a:r>
              <a:rPr lang="en-US" dirty="0" smtClean="0"/>
              <a:t>same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527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Basketball </a:t>
            </a:r>
            <a:r>
              <a:rPr lang="en-US" dirty="0" smtClean="0"/>
              <a:t>&gt; task </a:t>
            </a:r>
            <a:r>
              <a:rPr lang="en-US" dirty="0"/>
              <a:t>parallelism</a:t>
            </a:r>
          </a:p>
          <a:p>
            <a:r>
              <a:rPr lang="en-US" dirty="0"/>
              <a:t>Swimming </a:t>
            </a:r>
            <a:r>
              <a:rPr lang="en-US" dirty="0" smtClean="0"/>
              <a:t>&gt; data parallelism</a:t>
            </a:r>
          </a:p>
          <a:p>
            <a:endParaRPr 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Hyper-threading </a:t>
            </a:r>
            <a:r>
              <a:rPr lang="en-US" dirty="0" smtClean="0"/>
              <a:t>&gt; good example of concurrency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Concurrency will not improve performance of an application!</a:t>
            </a:r>
          </a:p>
          <a:p>
            <a:endParaRPr lang="en-US" dirty="0"/>
          </a:p>
          <a:p>
            <a:r>
              <a:rPr lang="en-US" dirty="0" smtClean="0"/>
              <a:t>Multi-core systems &gt; </a:t>
            </a:r>
            <a:r>
              <a:rPr lang="en-US" dirty="0"/>
              <a:t>good </a:t>
            </a:r>
            <a:r>
              <a:rPr lang="en-US" dirty="0" smtClean="0"/>
              <a:t>example of </a:t>
            </a:r>
            <a:r>
              <a:rPr lang="en-US" dirty="0"/>
              <a:t>parallel </a:t>
            </a:r>
            <a:r>
              <a:rPr lang="en-US" dirty="0" smtClean="0"/>
              <a:t>architecture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CPU</a:t>
            </a:r>
          </a:p>
          <a:p>
            <a:r>
              <a:rPr lang="en-US" dirty="0" smtClean="0"/>
              <a:t>large </a:t>
            </a:r>
            <a:r>
              <a:rPr lang="en-US" dirty="0"/>
              <a:t>caches </a:t>
            </a:r>
            <a:endParaRPr lang="en-US" dirty="0" smtClean="0"/>
          </a:p>
          <a:p>
            <a:r>
              <a:rPr lang="en-US" dirty="0" smtClean="0"/>
              <a:t>context switching</a:t>
            </a:r>
          </a:p>
          <a:p>
            <a:endParaRPr lang="en-US" dirty="0"/>
          </a:p>
          <a:p>
            <a:r>
              <a:rPr lang="en-US" dirty="0" smtClean="0"/>
              <a:t>GPU</a:t>
            </a:r>
          </a:p>
          <a:p>
            <a:r>
              <a:rPr lang="en-US" dirty="0" smtClean="0"/>
              <a:t>large </a:t>
            </a:r>
            <a:r>
              <a:rPr lang="en-US" dirty="0"/>
              <a:t>number of </a:t>
            </a:r>
            <a:r>
              <a:rPr lang="en-US" dirty="0" smtClean="0"/>
              <a:t>processors</a:t>
            </a:r>
          </a:p>
          <a:p>
            <a:r>
              <a:rPr lang="en-US" dirty="0" smtClean="0"/>
              <a:t>Computing data in parallel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6CD1E-9AD5-4078-9D8E-65DE4C3CBAB2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77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gif"/><Relationship Id="rId4" Type="http://schemas.openxmlformats.org/officeDocument/2006/relationships/image" Target="../media/image39.jpeg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handsonopencl.github.io/" TargetMode="External"/><Relationship Id="rId13" Type="http://schemas.openxmlformats.org/officeDocument/2006/relationships/hyperlink" Target="https://www.youtube.com/channel/UCMlGfpWw-RUdWX_JbLCukXg" TargetMode="External"/><Relationship Id="rId3" Type="http://schemas.openxmlformats.org/officeDocument/2006/relationships/hyperlink" Target="https://www.udacity.com/course/intro-to-parallel-programming--cs344" TargetMode="External"/><Relationship Id="rId7" Type="http://schemas.openxmlformats.org/officeDocument/2006/relationships/hyperlink" Target="http://ttp:/malideveloper.arm.com/develop-for-mali/tutorials-developer-guides/developer-guides/mali-t600-series-gpu-opencl-developer-guide/" TargetMode="External"/><Relationship Id="rId12" Type="http://schemas.openxmlformats.org/officeDocument/2006/relationships/hyperlink" Target="https://docs.google.com/presentation/d/17Bzle0w6jz-1ndabrvC5MXUIQ5jme0M8xBF71oz-0Js/edit#slide=id.i3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mat.hwu.crhc.illinois.edu/ECE408-2013/ECE408%202013%20Materials/Forms/AllItems.aspx" TargetMode="External"/><Relationship Id="rId11" Type="http://schemas.openxmlformats.org/officeDocument/2006/relationships/hyperlink" Target="https://docs.google.com/presentation/d/17Bzle0w6jz-1ndabrvC5MXUIQ5jme0M8xBF71oz-0Js/edit#slide=id.i0" TargetMode="External"/><Relationship Id="rId5" Type="http://schemas.openxmlformats.org/officeDocument/2006/relationships/hyperlink" Target="https://code.google.com/p/stanford-cs193g-sp2010/" TargetMode="External"/><Relationship Id="rId10" Type="http://schemas.openxmlformats.org/officeDocument/2006/relationships/hyperlink" Target="https://developer.nvidia.com/gpugems/GPUGems3/gpugems3_pref01.html" TargetMode="External"/><Relationship Id="rId4" Type="http://schemas.openxmlformats.org/officeDocument/2006/relationships/hyperlink" Target="http://courses.cms.caltech.edu/cs101gpu/" TargetMode="External"/><Relationship Id="rId9" Type="http://schemas.openxmlformats.org/officeDocument/2006/relationships/hyperlink" Target="http://developer.amd.com/tools-and-sdks/opencl-zone/opencl-resources/programming-in-opencl/" TargetMode="External"/><Relationship Id="rId14" Type="http://schemas.openxmlformats.org/officeDocument/2006/relationships/hyperlink" Target="https://www.youtube.com/watch?v=rX0ItVEVjHc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660400"/>
            <a:ext cx="7766936" cy="3390436"/>
          </a:xfrm>
        </p:spPr>
        <p:txBody>
          <a:bodyPr/>
          <a:lstStyle/>
          <a:p>
            <a:r>
              <a:rPr lang="en-US" dirty="0"/>
              <a:t>Introduction to General Purpose computing on the </a:t>
            </a:r>
            <a:r>
              <a:rPr lang="en-US" dirty="0" smtClean="0"/>
              <a:t>Graphics Processing Unit (GPGPU)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Sam Loescher</a:t>
            </a:r>
          </a:p>
        </p:txBody>
      </p:sp>
    </p:spTree>
    <p:extLst>
      <p:ext uri="{BB962C8B-B14F-4D97-AF65-F5344CB8AC3E}">
        <p14:creationId xmlns:p14="http://schemas.microsoft.com/office/powerpoint/2010/main" val="52104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Basic GPU design patterns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Map</a:t>
            </a:r>
          </a:p>
          <a:p>
            <a:r>
              <a:rPr lang="en-GB" dirty="0" smtClean="0"/>
              <a:t>Reduce, Scan</a:t>
            </a:r>
          </a:p>
          <a:p>
            <a:r>
              <a:rPr lang="en-GB" dirty="0" smtClean="0"/>
              <a:t>Filter</a:t>
            </a:r>
          </a:p>
          <a:p>
            <a:r>
              <a:rPr lang="en-GB" dirty="0" smtClean="0"/>
              <a:t>Scatter, Gather</a:t>
            </a:r>
          </a:p>
          <a:p>
            <a:r>
              <a:rPr lang="en-GB" dirty="0" smtClean="0"/>
              <a:t>Sort, Search</a:t>
            </a:r>
            <a:endParaRPr lang="en-GB" dirty="0"/>
          </a:p>
          <a:p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559" y="1776503"/>
            <a:ext cx="3457184" cy="158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577" y="1776503"/>
            <a:ext cx="3312535" cy="1583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http://hsto.org/storage2/f01/d2f/740/f01d2f740f2ee930c8401dd78936f34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46" y="4630469"/>
            <a:ext cx="3819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281" y="3614091"/>
            <a:ext cx="2657828" cy="101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 descr="http://qph.is.quoracdn.net/main-qimg-0386734e8bbe312842bbdf2bd48ae60a?convert_to_webp=tru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87" y="4630469"/>
            <a:ext cx="2290009" cy="20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34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Lock free parallel programming model</a:t>
            </a:r>
            <a:endParaRPr lang="en-GB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Roads, traffic lights</a:t>
            </a:r>
            <a:r>
              <a:rPr lang="en-GB" dirty="0"/>
              <a:t> </a:t>
            </a:r>
            <a:r>
              <a:rPr lang="en-GB" dirty="0" smtClean="0"/>
              <a:t>and clover leafs…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4084638"/>
            <a:ext cx="4000500" cy="229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999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Problems with locking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5723466" cy="3880773"/>
          </a:xfrm>
        </p:spPr>
        <p:txBody>
          <a:bodyPr>
            <a:normAutofit/>
          </a:bodyPr>
          <a:lstStyle/>
          <a:p>
            <a:r>
              <a:rPr lang="en-GB" dirty="0" smtClean="0"/>
              <a:t>Deadlock &amp; </a:t>
            </a:r>
            <a:r>
              <a:rPr lang="en-GB" dirty="0" err="1" smtClean="0"/>
              <a:t>Livelock</a:t>
            </a:r>
            <a:endParaRPr lang="en-GB" dirty="0" smtClean="0"/>
          </a:p>
          <a:p>
            <a:r>
              <a:rPr lang="en-GB" dirty="0" smtClean="0"/>
              <a:t>Priority inversion</a:t>
            </a:r>
          </a:p>
          <a:p>
            <a:r>
              <a:rPr lang="en-GB" dirty="0" smtClean="0"/>
              <a:t>Convoying</a:t>
            </a:r>
          </a:p>
          <a:p>
            <a:r>
              <a:rPr lang="en-GB" dirty="0" smtClean="0"/>
              <a:t>Asynchronous signal safety</a:t>
            </a:r>
          </a:p>
          <a:p>
            <a:r>
              <a:rPr lang="en-GB" dirty="0" smtClean="0"/>
              <a:t>Kill tolerance</a:t>
            </a:r>
          </a:p>
          <a:p>
            <a:r>
              <a:rPr lang="en-GB" dirty="0" smtClean="0"/>
              <a:t>Races</a:t>
            </a:r>
          </a:p>
          <a:p>
            <a:r>
              <a:rPr lang="en-GB" dirty="0" smtClean="0"/>
              <a:t>Simplicity vs scalability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4" t="9880" r="3593"/>
          <a:stretch/>
        </p:blipFill>
        <p:spPr bwMode="auto">
          <a:xfrm>
            <a:off x="4648201" y="2006452"/>
            <a:ext cx="4537074" cy="3371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75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Lock free approaches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16259"/>
            <a:ext cx="8596668" cy="1533378"/>
          </a:xfrm>
        </p:spPr>
        <p:txBody>
          <a:bodyPr/>
          <a:lstStyle/>
          <a:p>
            <a:r>
              <a:rPr lang="en-GB" dirty="0" smtClean="0"/>
              <a:t>Rather than locks, use memory fences</a:t>
            </a:r>
          </a:p>
          <a:p>
            <a:r>
              <a:rPr lang="en-GB" dirty="0" smtClean="0"/>
              <a:t>Can produce better performance and scalability </a:t>
            </a:r>
          </a:p>
          <a:p>
            <a:r>
              <a:rPr lang="en-GB" dirty="0" smtClean="0"/>
              <a:t>Difficult to get right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48" y="3291936"/>
            <a:ext cx="6828661" cy="2639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996822" y="2390139"/>
            <a:ext cx="2611411" cy="1015663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Lucida Console" panose="020B0609040504020204" pitchFamily="49" charset="0"/>
              </a:rPr>
              <a:t>while </a:t>
            </a:r>
            <a:r>
              <a:rPr lang="en-GB" sz="2000" dirty="0">
                <a:latin typeface="Lucida Console" panose="020B0609040504020204" pitchFamily="49" charset="0"/>
              </a:rPr>
              <a:t>(X == 0</a:t>
            </a:r>
            <a:r>
              <a:rPr lang="en-GB" sz="2000" dirty="0" smtClean="0">
                <a:latin typeface="Lucida Console" panose="020B0609040504020204" pitchFamily="49" charset="0"/>
              </a:rPr>
              <a:t>){</a:t>
            </a:r>
          </a:p>
          <a:p>
            <a:r>
              <a:rPr lang="en-GB" sz="2000" dirty="0">
                <a:latin typeface="Lucida Console" panose="020B0609040504020204" pitchFamily="49" charset="0"/>
              </a:rPr>
              <a:t>	</a:t>
            </a:r>
            <a:r>
              <a:rPr lang="en-GB" sz="2000" dirty="0" smtClean="0">
                <a:latin typeface="Lucida Console" panose="020B0609040504020204" pitchFamily="49" charset="0"/>
              </a:rPr>
              <a:t>X </a:t>
            </a:r>
            <a:r>
              <a:rPr lang="en-GB" sz="2000" dirty="0">
                <a:latin typeface="Lucida Console" panose="020B0609040504020204" pitchFamily="49" charset="0"/>
              </a:rPr>
              <a:t>= 1 - X; </a:t>
            </a:r>
            <a:endParaRPr lang="en-GB" sz="2000" dirty="0" smtClean="0">
              <a:latin typeface="Lucida Console" panose="020B0609040504020204" pitchFamily="49" charset="0"/>
            </a:endParaRPr>
          </a:p>
          <a:p>
            <a:r>
              <a:rPr lang="en-GB" sz="2000" dirty="0" smtClean="0">
                <a:latin typeface="Lucida Console" panose="020B0609040504020204" pitchFamily="49" charset="0"/>
              </a:rPr>
              <a:t>}</a:t>
            </a:r>
            <a:endParaRPr lang="en-GB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91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Methodology comes natively using the GPU!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The GPU uses streams, pipelining as for textures, with this model gives us a nice lock free sandbox</a:t>
            </a:r>
            <a:endParaRPr lang="en-GB" dirty="0"/>
          </a:p>
        </p:txBody>
      </p:sp>
      <p:pic>
        <p:nvPicPr>
          <p:cNvPr id="4" name="Picture 4" descr="http://media.web.britannica.com/eb-media/94/93494-004-8BE9B9F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0" y="3435968"/>
            <a:ext cx="4289425" cy="282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55" y="3543301"/>
            <a:ext cx="4303573" cy="240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294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348515" y="2057400"/>
            <a:ext cx="4925487" cy="1993436"/>
          </a:xfrm>
        </p:spPr>
        <p:txBody>
          <a:bodyPr/>
          <a:lstStyle/>
          <a:p>
            <a:r>
              <a:rPr lang="en-GB" dirty="0" smtClean="0"/>
              <a:t>GPU Memory model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9399" y="4050833"/>
            <a:ext cx="3914603" cy="1096899"/>
          </a:xfrm>
        </p:spPr>
        <p:txBody>
          <a:bodyPr/>
          <a:lstStyle/>
          <a:p>
            <a:r>
              <a:rPr lang="en-GB" dirty="0" smtClean="0"/>
              <a:t>Can’t we just abstract this away?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701" y="1803400"/>
            <a:ext cx="334511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Memory performance gap</a:t>
            </a:r>
            <a:endParaRPr lang="en-GB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53" y="1881188"/>
            <a:ext cx="6900332" cy="388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88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the focus on the memory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96" y="1328193"/>
            <a:ext cx="9702814" cy="5066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657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5641247" y="2615459"/>
            <a:ext cx="5330561" cy="2020748"/>
            <a:chOff x="5529697" y="1780130"/>
            <a:chExt cx="6662303" cy="252559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697" y="1780130"/>
              <a:ext cx="6662303" cy="21655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6573947" y="3923869"/>
              <a:ext cx="12234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Coalesced</a:t>
              </a:r>
              <a:endParaRPr lang="en-GB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75018" y="3936393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err="1" smtClean="0"/>
                <a:t>Strided</a:t>
              </a:r>
              <a:endParaRPr lang="en-GB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Keep the focus on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610" y="1397969"/>
            <a:ext cx="8596312" cy="46315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Data oriented design as an alternative to Object oriented design</a:t>
            </a:r>
          </a:p>
          <a:p>
            <a:r>
              <a:rPr lang="en-US" dirty="0"/>
              <a:t>Easier to write parallel code for</a:t>
            </a:r>
          </a:p>
          <a:p>
            <a:r>
              <a:rPr lang="en-US" dirty="0"/>
              <a:t>Better cache utilization</a:t>
            </a:r>
          </a:p>
          <a:p>
            <a:r>
              <a:rPr lang="en-US" dirty="0"/>
              <a:t>Improved modularity</a:t>
            </a:r>
          </a:p>
          <a:p>
            <a:r>
              <a:rPr lang="en-US" dirty="0"/>
              <a:t>Easier testing</a:t>
            </a:r>
          </a:p>
        </p:txBody>
      </p:sp>
      <p:pic>
        <p:nvPicPr>
          <p:cNvPr id="6" name="Picture 5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747" y="3264937"/>
            <a:ext cx="2743200" cy="3496696"/>
          </a:xfrm>
          <a:prstGeom prst="rect">
            <a:avLst/>
          </a:prstGeom>
        </p:spPr>
      </p:pic>
      <p:pic>
        <p:nvPicPr>
          <p:cNvPr id="7" name="Picture 6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610" y="3474118"/>
            <a:ext cx="2743200" cy="295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6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838959" y="2404534"/>
            <a:ext cx="4435044" cy="1646302"/>
          </a:xfrm>
        </p:spPr>
        <p:txBody>
          <a:bodyPr/>
          <a:lstStyle/>
          <a:p>
            <a:r>
              <a:rPr lang="en-GB" dirty="0" smtClean="0"/>
              <a:t>Practical example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24554" y="4050833"/>
            <a:ext cx="3049448" cy="1096899"/>
          </a:xfrm>
        </p:spPr>
        <p:txBody>
          <a:bodyPr/>
          <a:lstStyle/>
          <a:p>
            <a:r>
              <a:rPr lang="en-GB" dirty="0" smtClean="0"/>
              <a:t>A sharp image from lots of less sharp images</a:t>
            </a:r>
            <a:endParaRPr lang="en-GB" dirty="0"/>
          </a:p>
        </p:txBody>
      </p:sp>
      <p:pic>
        <p:nvPicPr>
          <p:cNvPr id="5124" name="Picture 4" descr="http://imgs.abduzeedo.com/files/articles/selective-focus-photography/2611258652_f472c532de_z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75" y="2003425"/>
            <a:ext cx="5039646" cy="337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0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276600" y="1003300"/>
            <a:ext cx="5997403" cy="3047536"/>
          </a:xfrm>
        </p:spPr>
        <p:txBody>
          <a:bodyPr/>
          <a:lstStyle/>
          <a:p>
            <a:r>
              <a:rPr lang="en-GB" dirty="0" smtClean="0"/>
              <a:t>The Graphics processing unit (GPU)</a:t>
            </a:r>
            <a:endParaRPr lang="en-GB" dirty="0"/>
          </a:p>
        </p:txBody>
      </p:sp>
      <p:sp>
        <p:nvSpPr>
          <p:cNvPr id="8" name="Subtitle 7"/>
          <p:cNvSpPr>
            <a:spLocks noGrp="1"/>
          </p:cNvSpPr>
          <p:nvPr>
            <p:ph type="subTitle" idx="1"/>
          </p:nvPr>
        </p:nvSpPr>
        <p:spPr>
          <a:xfrm>
            <a:off x="4543975" y="4050833"/>
            <a:ext cx="4730028" cy="1096899"/>
          </a:xfrm>
        </p:spPr>
        <p:txBody>
          <a:bodyPr/>
          <a:lstStyle/>
          <a:p>
            <a:r>
              <a:rPr lang="en-GB" dirty="0" smtClean="0"/>
              <a:t>Arguably cooler than the CPU</a:t>
            </a:r>
            <a:endParaRPr lang="en-GB" dirty="0"/>
          </a:p>
        </p:txBody>
      </p:sp>
      <p:pic>
        <p:nvPicPr>
          <p:cNvPr id="1026" name="Picture 2" descr="http://www.geforce.com/sites/default/files-world/attachments/GF_GTX_Titian_Z_top_2Height_DarkerPC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" y="3048000"/>
            <a:ext cx="5052110" cy="322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7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ips </a:t>
            </a:r>
            <a:r>
              <a:rPr lang="en-US" dirty="0"/>
              <a:t>for converting a problem to a parallel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Decompose the problem</a:t>
            </a:r>
          </a:p>
          <a:p>
            <a:r>
              <a:rPr lang="en-US" dirty="0"/>
              <a:t>Start with a simple single threaded approach</a:t>
            </a:r>
          </a:p>
          <a:p>
            <a:r>
              <a:rPr lang="en-US" dirty="0"/>
              <a:t>Understand where there is data parallelism (most obvious being large arrays)</a:t>
            </a:r>
          </a:p>
          <a:p>
            <a:r>
              <a:rPr lang="en-US" dirty="0"/>
              <a:t>Start with a naive parallel approach to exploit this</a:t>
            </a:r>
          </a:p>
          <a:p>
            <a:r>
              <a:rPr lang="en-US" dirty="0"/>
              <a:t>Benchmark</a:t>
            </a:r>
          </a:p>
          <a:p>
            <a:r>
              <a:rPr lang="en-US" dirty="0"/>
              <a:t>Optimize</a:t>
            </a:r>
          </a:p>
          <a:p>
            <a:r>
              <a:rPr lang="en-US" dirty="0"/>
              <a:t>Benchmark</a:t>
            </a:r>
          </a:p>
          <a:p>
            <a:r>
              <a:rPr lang="en-US" dirty="0"/>
              <a:t>Optimize</a:t>
            </a:r>
          </a:p>
          <a:p>
            <a:r>
              <a:rPr lang="en-US" dirty="0" err="1"/>
              <a:t>ect</a:t>
            </a:r>
            <a:r>
              <a:rPr lang="en-US" dirty="0"/>
              <a:t>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841" y="3955276"/>
            <a:ext cx="4001946" cy="270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0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variation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1654175"/>
            <a:ext cx="4991521" cy="4836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CPU Version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Trebuchet MS"/>
              </a:rPr>
              <a:t>One thread, iterate over all pixels. 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Lucky </a:t>
            </a:r>
            <a:r>
              <a:rPr lang="en-US" dirty="0">
                <a:solidFill>
                  <a:srgbClr val="404040"/>
                </a:solidFill>
                <a:latin typeface="Trebuchet MS"/>
              </a:rPr>
              <a:t>if compiler 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vector-</a:t>
            </a:r>
            <a:r>
              <a:rPr lang="en-US" dirty="0" err="1" smtClean="0">
                <a:solidFill>
                  <a:srgbClr val="404040"/>
                </a:solidFill>
                <a:latin typeface="Trebuchet MS"/>
              </a:rPr>
              <a:t>ise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 some </a:t>
            </a:r>
            <a:r>
              <a:rPr lang="en-US" dirty="0">
                <a:solidFill>
                  <a:srgbClr val="404040"/>
                </a:solidFill>
                <a:latin typeface="Trebuchet MS"/>
              </a:rPr>
              <a:t>scalar operations, otherwise need to explicitly declare 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this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  <a:latin typeface="Trebuchet MS"/>
              </a:rPr>
              <a:t>For each </a:t>
            </a:r>
            <a:r>
              <a:rPr lang="en-US" b="1" dirty="0" smtClean="0">
                <a:solidFill>
                  <a:srgbClr val="404040"/>
                </a:solidFill>
                <a:latin typeface="Trebuchet MS"/>
              </a:rPr>
              <a:t>image in image set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  <a:latin typeface="Trebuchet MS"/>
              </a:rPr>
              <a:t>For each </a:t>
            </a:r>
            <a:r>
              <a:rPr lang="en-US" b="1" dirty="0" smtClean="0">
                <a:solidFill>
                  <a:srgbClr val="404040"/>
                </a:solidFill>
                <a:latin typeface="Trebuchet MS"/>
              </a:rPr>
              <a:t>pixel in image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:</a:t>
            </a:r>
          </a:p>
          <a:p>
            <a:pPr lvl="3"/>
            <a:r>
              <a:rPr lang="en-US" dirty="0" smtClean="0">
                <a:solidFill>
                  <a:srgbClr val="404040"/>
                </a:solidFill>
                <a:latin typeface="Trebuchet MS"/>
              </a:rPr>
              <a:t>Calculate focus for this (X)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For each </a:t>
            </a:r>
            <a:r>
              <a:rPr lang="en-US" b="1" dirty="0">
                <a:solidFill>
                  <a:srgbClr val="404040"/>
                </a:solidFill>
              </a:rPr>
              <a:t>pixel in image</a:t>
            </a:r>
            <a:r>
              <a:rPr lang="en-US" dirty="0">
                <a:solidFill>
                  <a:srgbClr val="404040"/>
                </a:solidFill>
              </a:rPr>
              <a:t>:</a:t>
            </a:r>
          </a:p>
          <a:p>
            <a:pPr lvl="3"/>
            <a:r>
              <a:rPr lang="en-US" dirty="0">
                <a:solidFill>
                  <a:srgbClr val="404040"/>
                </a:solidFill>
              </a:rPr>
              <a:t>Calculate focus for </a:t>
            </a:r>
            <a:r>
              <a:rPr lang="en-US" dirty="0" smtClean="0">
                <a:solidFill>
                  <a:srgbClr val="404040"/>
                </a:solidFill>
              </a:rPr>
              <a:t>this (Y)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Sum square value from x and </a:t>
            </a:r>
            <a:r>
              <a:rPr lang="en-US">
                <a:solidFill>
                  <a:srgbClr val="404040"/>
                </a:solidFill>
              </a:rPr>
              <a:t>y </a:t>
            </a:r>
            <a:r>
              <a:rPr lang="en-US" smtClean="0">
                <a:solidFill>
                  <a:srgbClr val="404040"/>
                </a:solidFill>
              </a:rPr>
              <a:t>sweep</a:t>
            </a:r>
            <a:endParaRPr lang="en-US" dirty="0" smtClean="0">
              <a:solidFill>
                <a:srgbClr val="404040"/>
              </a:solidFill>
            </a:endParaRPr>
          </a:p>
          <a:p>
            <a:pPr lvl="1"/>
            <a:r>
              <a:rPr lang="en-US" dirty="0" smtClean="0">
                <a:solidFill>
                  <a:srgbClr val="404040"/>
                </a:solidFill>
              </a:rPr>
              <a:t>For each </a:t>
            </a:r>
            <a:r>
              <a:rPr lang="en-US" b="1" dirty="0" smtClean="0">
                <a:solidFill>
                  <a:srgbClr val="404040"/>
                </a:solidFill>
              </a:rPr>
              <a:t>pixel in image</a:t>
            </a:r>
            <a:r>
              <a:rPr lang="en-US" dirty="0" smtClean="0">
                <a:solidFill>
                  <a:srgbClr val="404040"/>
                </a:solidFill>
              </a:rPr>
              <a:t>: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Compare pixel values from different images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  <a:latin typeface="Trebuchet MS"/>
              </a:rPr>
              <a:t>Select pixel with the best focus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64679" y="1663700"/>
            <a:ext cx="3624906" cy="22868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Focus Variation Algorithm</a:t>
            </a:r>
          </a:p>
          <a:p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Input images </a:t>
            </a:r>
            <a:r>
              <a:rPr lang="en-US" dirty="0">
                <a:solidFill>
                  <a:srgbClr val="252525"/>
                </a:solidFill>
                <a:latin typeface="sans-serif" charset="0"/>
              </a:rPr>
              <a:t>at different focus</a:t>
            </a: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For each position the focus over each plane is calculated</a:t>
            </a:r>
          </a:p>
          <a:p>
            <a:pPr lvl="1"/>
            <a:r>
              <a:rPr lang="en-US" dirty="0">
                <a:solidFill>
                  <a:srgbClr val="252525"/>
                </a:solidFill>
                <a:latin typeface="sans-serif" charset="0"/>
              </a:rPr>
              <a:t>Focus calculated at every pixel with convolution of [-1,2,-1] across both X and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Y, sum squared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Plane with the best focus is used to get a sharp image. the corresponding depth gives the depth at this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position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4122571"/>
            <a:ext cx="2244042" cy="223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5664679" y="4157663"/>
            <a:ext cx="22440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664679" y="4229100"/>
            <a:ext cx="224404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664680" y="4284663"/>
            <a:ext cx="22440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5664680" y="4356100"/>
            <a:ext cx="224404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5664681" y="4438651"/>
            <a:ext cx="22440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5664681" y="4510088"/>
            <a:ext cx="224404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664682" y="4565651"/>
            <a:ext cx="224404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>
            <a:off x="5664682" y="4637088"/>
            <a:ext cx="224404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25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variation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1654175"/>
            <a:ext cx="4991521" cy="4836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  <a:latin typeface="Trebuchet MS"/>
              </a:rPr>
              <a:t>GPU </a:t>
            </a:r>
            <a:r>
              <a:rPr lang="en-US" dirty="0">
                <a:solidFill>
                  <a:srgbClr val="404040"/>
                </a:solidFill>
                <a:latin typeface="Trebuchet MS"/>
              </a:rPr>
              <a:t>Version</a:t>
            </a:r>
          </a:p>
          <a:p>
            <a:pPr lvl="1"/>
            <a:r>
              <a:rPr lang="en-US" dirty="0">
                <a:solidFill>
                  <a:srgbClr val="404040"/>
                </a:solidFill>
                <a:latin typeface="Trebuchet MS"/>
              </a:rPr>
              <a:t>One thread for each pixel using global memory. Each thread can access any part of the image at 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whim</a:t>
            </a:r>
          </a:p>
          <a:p>
            <a:pPr lvl="1"/>
            <a:r>
              <a:rPr lang="en-US" dirty="0" smtClean="0">
                <a:solidFill>
                  <a:srgbClr val="404040"/>
                </a:solidFill>
                <a:latin typeface="Trebuchet MS"/>
              </a:rPr>
              <a:t>Launch </a:t>
            </a:r>
            <a:r>
              <a:rPr lang="en-US" b="1" dirty="0" smtClean="0">
                <a:solidFill>
                  <a:srgbClr val="404040"/>
                </a:solidFill>
                <a:latin typeface="Trebuchet MS"/>
              </a:rPr>
              <a:t>number of images * number of pixels </a:t>
            </a:r>
            <a:r>
              <a:rPr lang="en-US" dirty="0" smtClean="0">
                <a:solidFill>
                  <a:srgbClr val="404040"/>
                </a:solidFill>
                <a:latin typeface="Trebuchet MS"/>
              </a:rPr>
              <a:t>threads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  <a:latin typeface="Trebuchet MS"/>
              </a:rPr>
              <a:t>Calculate focus at this pixel value and write result to global memory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Sum </a:t>
            </a:r>
            <a:r>
              <a:rPr lang="en-US" dirty="0">
                <a:solidFill>
                  <a:srgbClr val="404040"/>
                </a:solidFill>
              </a:rPr>
              <a:t>square value from x and y </a:t>
            </a:r>
            <a:r>
              <a:rPr lang="en-US" dirty="0" smtClean="0">
                <a:solidFill>
                  <a:srgbClr val="404040"/>
                </a:solidFill>
              </a:rPr>
              <a:t>sweep</a:t>
            </a:r>
            <a:endParaRPr lang="en-US" dirty="0" smtClean="0">
              <a:solidFill>
                <a:srgbClr val="404040"/>
              </a:solidFill>
              <a:latin typeface="Trebuchet MS"/>
            </a:endParaRPr>
          </a:p>
          <a:p>
            <a:pPr lvl="1"/>
            <a:r>
              <a:rPr lang="en-US" dirty="0">
                <a:solidFill>
                  <a:srgbClr val="404040"/>
                </a:solidFill>
              </a:rPr>
              <a:t>Launch </a:t>
            </a:r>
            <a:r>
              <a:rPr lang="en-US" b="1" dirty="0" smtClean="0">
                <a:solidFill>
                  <a:srgbClr val="404040"/>
                </a:solidFill>
              </a:rPr>
              <a:t>number </a:t>
            </a:r>
            <a:r>
              <a:rPr lang="en-US" b="1" dirty="0">
                <a:solidFill>
                  <a:srgbClr val="404040"/>
                </a:solidFill>
              </a:rPr>
              <a:t>of pixel </a:t>
            </a:r>
            <a:r>
              <a:rPr lang="en-US" dirty="0">
                <a:solidFill>
                  <a:srgbClr val="404040"/>
                </a:solidFill>
              </a:rPr>
              <a:t>threads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Compare </a:t>
            </a:r>
            <a:r>
              <a:rPr lang="en-US" dirty="0">
                <a:solidFill>
                  <a:srgbClr val="404040"/>
                </a:solidFill>
              </a:rPr>
              <a:t>pixel values from different images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Select pixel with the best focus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64679" y="1663700"/>
            <a:ext cx="3624906" cy="22868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Focus Variation Algorithm</a:t>
            </a:r>
          </a:p>
          <a:p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Input images </a:t>
            </a:r>
            <a:r>
              <a:rPr lang="en-US" dirty="0">
                <a:solidFill>
                  <a:srgbClr val="252525"/>
                </a:solidFill>
                <a:latin typeface="sans-serif" charset="0"/>
              </a:rPr>
              <a:t>at different focus</a:t>
            </a: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For each position the focus over each plane is calculated</a:t>
            </a:r>
          </a:p>
          <a:p>
            <a:pPr lvl="1"/>
            <a:r>
              <a:rPr lang="en-US" dirty="0">
                <a:solidFill>
                  <a:srgbClr val="252525"/>
                </a:solidFill>
                <a:latin typeface="sans-serif" charset="0"/>
              </a:rPr>
              <a:t>Focus calculated at every pixel with convolution of [-1,2,-1] across both X and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Y, sum squared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Plane with the best focus is used to get a sharp image. the corresponding depth gives the depth at this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position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endParaRPr lang="en-US" dirty="0"/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4122571"/>
            <a:ext cx="2244042" cy="2237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34530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variation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1654175"/>
            <a:ext cx="4991521" cy="4836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First </a:t>
            </a:r>
            <a:r>
              <a:rPr lang="en-US" dirty="0"/>
              <a:t>Sweep of </a:t>
            </a:r>
            <a:r>
              <a:rPr lang="en-US" dirty="0" smtClean="0"/>
              <a:t>optimization</a:t>
            </a:r>
            <a:endParaRPr lang="en-US" dirty="0"/>
          </a:p>
          <a:p>
            <a:pPr lvl="1"/>
            <a:r>
              <a:rPr lang="en-US" dirty="0"/>
              <a:t>Tile the image, move parts of the image into shared memory. Threads can access only part of the image relevant to </a:t>
            </a:r>
            <a:r>
              <a:rPr lang="en-US" dirty="0" smtClean="0"/>
              <a:t>them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Launch </a:t>
            </a:r>
            <a:r>
              <a:rPr lang="en-US" b="1" dirty="0">
                <a:solidFill>
                  <a:srgbClr val="404040"/>
                </a:solidFill>
              </a:rPr>
              <a:t>number of images * number of </a:t>
            </a:r>
            <a:r>
              <a:rPr lang="en-US" b="1" dirty="0" smtClean="0">
                <a:solidFill>
                  <a:srgbClr val="404040"/>
                </a:solidFill>
              </a:rPr>
              <a:t>pixels </a:t>
            </a:r>
            <a:r>
              <a:rPr lang="en-US" dirty="0" smtClean="0">
                <a:solidFill>
                  <a:srgbClr val="404040"/>
                </a:solidFill>
              </a:rPr>
              <a:t>threads</a:t>
            </a:r>
            <a:endParaRPr lang="en-US" dirty="0">
              <a:solidFill>
                <a:srgbClr val="404040"/>
              </a:solidFill>
            </a:endParaRP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Load in pixels in the tile to </a:t>
            </a:r>
            <a:r>
              <a:rPr lang="en-US" b="1" dirty="0" smtClean="0">
                <a:solidFill>
                  <a:srgbClr val="404040"/>
                </a:solidFill>
              </a:rPr>
              <a:t>shared memory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Calculate </a:t>
            </a:r>
            <a:r>
              <a:rPr lang="en-US" dirty="0">
                <a:solidFill>
                  <a:srgbClr val="404040"/>
                </a:solidFill>
              </a:rPr>
              <a:t>focus at this pixel value and write result to global </a:t>
            </a:r>
            <a:r>
              <a:rPr lang="en-US" dirty="0" smtClean="0">
                <a:solidFill>
                  <a:srgbClr val="404040"/>
                </a:solidFill>
              </a:rPr>
              <a:t>memory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Sum square value from x and y </a:t>
            </a:r>
            <a:r>
              <a:rPr lang="en-US" dirty="0" smtClean="0">
                <a:solidFill>
                  <a:srgbClr val="404040"/>
                </a:solidFill>
              </a:rPr>
              <a:t>sweep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 dirty="0">
                <a:solidFill>
                  <a:srgbClr val="404040"/>
                </a:solidFill>
              </a:rPr>
              <a:t>Launch </a:t>
            </a:r>
            <a:r>
              <a:rPr lang="en-US" b="1" dirty="0">
                <a:solidFill>
                  <a:srgbClr val="404040"/>
                </a:solidFill>
              </a:rPr>
              <a:t>number of pixel </a:t>
            </a:r>
            <a:r>
              <a:rPr lang="en-US" dirty="0">
                <a:solidFill>
                  <a:srgbClr val="404040"/>
                </a:solidFill>
              </a:rPr>
              <a:t>threads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Compare </a:t>
            </a:r>
            <a:r>
              <a:rPr lang="en-US" dirty="0">
                <a:solidFill>
                  <a:srgbClr val="404040"/>
                </a:solidFill>
              </a:rPr>
              <a:t>pixel values from different images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Select pixel with the best focus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64679" y="1663700"/>
            <a:ext cx="3624906" cy="22868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Focus Variation Algorithm</a:t>
            </a:r>
          </a:p>
          <a:p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Input images </a:t>
            </a:r>
            <a:r>
              <a:rPr lang="en-US" dirty="0">
                <a:solidFill>
                  <a:srgbClr val="252525"/>
                </a:solidFill>
                <a:latin typeface="sans-serif" charset="0"/>
              </a:rPr>
              <a:t>at different focus</a:t>
            </a: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For each position the focus over each plane is calculated</a:t>
            </a:r>
          </a:p>
          <a:p>
            <a:pPr lvl="1"/>
            <a:r>
              <a:rPr lang="en-US" dirty="0">
                <a:solidFill>
                  <a:srgbClr val="252525"/>
                </a:solidFill>
                <a:latin typeface="sans-serif" charset="0"/>
              </a:rPr>
              <a:t>Focus calculated at every pixel with convolution of [-1,2,-1] across both X and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Y, sum squared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Plane with the best focus is used to get a sharp image. the corresponding depth gives the depth at this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position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4679" y="4119099"/>
            <a:ext cx="2244042" cy="224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67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679" y="4119100"/>
            <a:ext cx="2247521" cy="2241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Focus variation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1654175"/>
            <a:ext cx="4991521" cy="4836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smtClean="0"/>
              <a:t>Second </a:t>
            </a:r>
            <a:r>
              <a:rPr lang="en-US" dirty="0"/>
              <a:t>Sweep of </a:t>
            </a:r>
            <a:r>
              <a:rPr lang="en-US" dirty="0" smtClean="0"/>
              <a:t>optimization</a:t>
            </a:r>
            <a:endParaRPr lang="en-US" dirty="0"/>
          </a:p>
          <a:p>
            <a:pPr lvl="1"/>
            <a:r>
              <a:rPr lang="en-US" dirty="0"/>
              <a:t>Increase work per thread. Load nearby pixels into local memory, threads access explicitly only what they need from local </a:t>
            </a:r>
            <a:r>
              <a:rPr lang="en-US" dirty="0" smtClean="0"/>
              <a:t>memory</a:t>
            </a:r>
          </a:p>
          <a:p>
            <a:pPr lvl="1"/>
            <a:r>
              <a:rPr lang="en-US" dirty="0">
                <a:solidFill>
                  <a:srgbClr val="404040"/>
                </a:solidFill>
              </a:rPr>
              <a:t>Launch </a:t>
            </a:r>
            <a:r>
              <a:rPr lang="en-US" b="1" dirty="0">
                <a:solidFill>
                  <a:srgbClr val="404040"/>
                </a:solidFill>
              </a:rPr>
              <a:t>number of images * number of </a:t>
            </a:r>
            <a:r>
              <a:rPr lang="en-US" b="1" dirty="0" smtClean="0">
                <a:solidFill>
                  <a:srgbClr val="404040"/>
                </a:solidFill>
              </a:rPr>
              <a:t>pixels </a:t>
            </a:r>
            <a:r>
              <a:rPr lang="en-US" b="1" dirty="0">
                <a:solidFill>
                  <a:srgbClr val="404040"/>
                </a:solidFill>
              </a:rPr>
              <a:t>/ </a:t>
            </a:r>
            <a:r>
              <a:rPr lang="en-US" b="1" dirty="0" smtClean="0">
                <a:solidFill>
                  <a:srgbClr val="404040"/>
                </a:solidFill>
              </a:rPr>
              <a:t>serialization factor </a:t>
            </a:r>
            <a:r>
              <a:rPr lang="en-US" dirty="0">
                <a:solidFill>
                  <a:srgbClr val="404040"/>
                </a:solidFill>
              </a:rPr>
              <a:t>threads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Load in pixels in the tile to shared </a:t>
            </a:r>
            <a:r>
              <a:rPr lang="en-US" dirty="0" smtClean="0">
                <a:solidFill>
                  <a:srgbClr val="404040"/>
                </a:solidFill>
              </a:rPr>
              <a:t>memory, load useful information into </a:t>
            </a:r>
            <a:r>
              <a:rPr lang="en-US" b="1" dirty="0" smtClean="0">
                <a:solidFill>
                  <a:srgbClr val="404040"/>
                </a:solidFill>
              </a:rPr>
              <a:t>local memory</a:t>
            </a:r>
            <a:endParaRPr lang="en-US" b="1" dirty="0">
              <a:solidFill>
                <a:srgbClr val="404040"/>
              </a:solidFill>
            </a:endParaRPr>
          </a:p>
          <a:p>
            <a:pPr lvl="2"/>
            <a:r>
              <a:rPr lang="en-US" dirty="0">
                <a:solidFill>
                  <a:srgbClr val="404040"/>
                </a:solidFill>
              </a:rPr>
              <a:t>Calculate focus at this pixel value </a:t>
            </a:r>
            <a:r>
              <a:rPr lang="en-US" b="1" dirty="0" smtClean="0">
                <a:solidFill>
                  <a:srgbClr val="404040"/>
                </a:solidFill>
              </a:rPr>
              <a:t>and nearby pixels </a:t>
            </a:r>
            <a:r>
              <a:rPr lang="en-US" dirty="0" smtClean="0">
                <a:solidFill>
                  <a:srgbClr val="404040"/>
                </a:solidFill>
              </a:rPr>
              <a:t>and </a:t>
            </a:r>
            <a:r>
              <a:rPr lang="en-US" dirty="0">
                <a:solidFill>
                  <a:srgbClr val="404040"/>
                </a:solidFill>
              </a:rPr>
              <a:t>write result to global </a:t>
            </a:r>
            <a:r>
              <a:rPr lang="en-US" dirty="0" smtClean="0">
                <a:solidFill>
                  <a:srgbClr val="404040"/>
                </a:solidFill>
              </a:rPr>
              <a:t>memory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Sum square value from x and y </a:t>
            </a:r>
            <a:r>
              <a:rPr lang="en-US" dirty="0" smtClean="0">
                <a:solidFill>
                  <a:srgbClr val="404040"/>
                </a:solidFill>
              </a:rPr>
              <a:t>sweep</a:t>
            </a:r>
            <a:endParaRPr lang="en-US" dirty="0">
              <a:solidFill>
                <a:srgbClr val="404040"/>
              </a:solidFill>
            </a:endParaRPr>
          </a:p>
          <a:p>
            <a:pPr lvl="1"/>
            <a:r>
              <a:rPr lang="en-US" dirty="0">
                <a:solidFill>
                  <a:srgbClr val="404040"/>
                </a:solidFill>
              </a:rPr>
              <a:t>Launch </a:t>
            </a:r>
            <a:r>
              <a:rPr lang="en-US" b="1" dirty="0">
                <a:solidFill>
                  <a:srgbClr val="404040"/>
                </a:solidFill>
              </a:rPr>
              <a:t>number of pixel </a:t>
            </a:r>
            <a:r>
              <a:rPr lang="en-US" dirty="0">
                <a:solidFill>
                  <a:srgbClr val="404040"/>
                </a:solidFill>
              </a:rPr>
              <a:t>threads</a:t>
            </a:r>
          </a:p>
          <a:p>
            <a:pPr lvl="2"/>
            <a:r>
              <a:rPr lang="en-US" dirty="0" smtClean="0">
                <a:solidFill>
                  <a:srgbClr val="404040"/>
                </a:solidFill>
              </a:rPr>
              <a:t>Compare </a:t>
            </a:r>
            <a:r>
              <a:rPr lang="en-US" dirty="0">
                <a:solidFill>
                  <a:srgbClr val="404040"/>
                </a:solidFill>
              </a:rPr>
              <a:t>pixel values from different images</a:t>
            </a:r>
          </a:p>
          <a:p>
            <a:pPr lvl="2"/>
            <a:r>
              <a:rPr lang="en-US" dirty="0">
                <a:solidFill>
                  <a:srgbClr val="404040"/>
                </a:solidFill>
              </a:rPr>
              <a:t>Select pixel with the best focus</a:t>
            </a:r>
          </a:p>
          <a:p>
            <a:pPr lvl="1"/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664679" y="1663700"/>
            <a:ext cx="3624906" cy="22868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Focus Variation Algorithm</a:t>
            </a:r>
          </a:p>
          <a:p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Input images </a:t>
            </a:r>
            <a:r>
              <a:rPr lang="en-US" dirty="0">
                <a:solidFill>
                  <a:srgbClr val="252525"/>
                </a:solidFill>
                <a:latin typeface="sans-serif" charset="0"/>
              </a:rPr>
              <a:t>at different focus</a:t>
            </a: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For each position the focus over each plane is calculated</a:t>
            </a:r>
          </a:p>
          <a:p>
            <a:pPr lvl="1"/>
            <a:r>
              <a:rPr lang="en-US" dirty="0">
                <a:solidFill>
                  <a:srgbClr val="252525"/>
                </a:solidFill>
                <a:latin typeface="sans-serif" charset="0"/>
              </a:rPr>
              <a:t>Focus calculated at every pixel with convolution of [-1,2,-1] across both X and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Y, sum squared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r>
              <a:rPr lang="en-US" dirty="0">
                <a:solidFill>
                  <a:srgbClr val="252525"/>
                </a:solidFill>
                <a:latin typeface="sans-serif" charset="0"/>
              </a:rPr>
              <a:t>Plane with the best focus is used to get a sharp image. the corresponding depth gives the depth at this </a:t>
            </a:r>
            <a:r>
              <a:rPr lang="en-US" dirty="0" smtClean="0">
                <a:solidFill>
                  <a:srgbClr val="252525"/>
                </a:solidFill>
                <a:latin typeface="sans-serif" charset="0"/>
              </a:rPr>
              <a:t>position</a:t>
            </a:r>
            <a:endParaRPr lang="en-US" dirty="0">
              <a:solidFill>
                <a:srgbClr val="252525"/>
              </a:solidFill>
              <a:latin typeface="sans-serif" charset="0"/>
            </a:endParaRPr>
          </a:p>
          <a:p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199632" y="4700016"/>
            <a:ext cx="5790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6199632" y="4847082"/>
            <a:ext cx="57902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199632" y="4999482"/>
            <a:ext cx="5790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199632" y="5128070"/>
            <a:ext cx="5790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967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Applications of GPGPU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What can’t be done on the GPU?!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4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can I leverage the power of GPU?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3496298" cy="3881437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/>
              <a:t>Bioinformatics </a:t>
            </a:r>
          </a:p>
          <a:p>
            <a:r>
              <a:rPr lang="en-US" dirty="0" smtClean="0"/>
              <a:t>Molecular biology</a:t>
            </a:r>
            <a:endParaRPr lang="en-US" dirty="0"/>
          </a:p>
          <a:p>
            <a:r>
              <a:rPr lang="en-US" dirty="0"/>
              <a:t>Physics based simulations</a:t>
            </a:r>
          </a:p>
          <a:p>
            <a:r>
              <a:rPr lang="en-US" dirty="0"/>
              <a:t>Statistical models</a:t>
            </a:r>
          </a:p>
          <a:p>
            <a:r>
              <a:rPr lang="en-US" dirty="0"/>
              <a:t>CT reconstruction</a:t>
            </a:r>
          </a:p>
          <a:p>
            <a:r>
              <a:rPr lang="en-US" dirty="0"/>
              <a:t>FFT</a:t>
            </a:r>
          </a:p>
          <a:p>
            <a:r>
              <a:rPr lang="en-US" dirty="0"/>
              <a:t>Machine learning</a:t>
            </a:r>
          </a:p>
          <a:p>
            <a:r>
              <a:rPr lang="en-US" dirty="0"/>
              <a:t>Image and audio processing</a:t>
            </a:r>
          </a:p>
          <a:p>
            <a:r>
              <a:rPr lang="en-US" dirty="0"/>
              <a:t>Simulations</a:t>
            </a:r>
          </a:p>
          <a:p>
            <a:r>
              <a:rPr lang="en-US" dirty="0"/>
              <a:t>Cryptography</a:t>
            </a:r>
          </a:p>
          <a:p>
            <a:r>
              <a:rPr lang="en-US" dirty="0"/>
              <a:t>And increasingly many more!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052" y="1773138"/>
            <a:ext cx="2743200" cy="2052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084" y="1932317"/>
            <a:ext cx="2743200" cy="2057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8128" y="4249788"/>
            <a:ext cx="2743200" cy="19176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8555" y="3947863"/>
            <a:ext cx="1902961" cy="221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4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069" y="1476375"/>
            <a:ext cx="5164712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Conclusions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The GPU is super cool!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137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a truley parallel solution isn't always the best!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5392737" cy="3881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Take advantage of the extra work capacity, trade off step complexity for work complexity. Not having a high percentage occupation of the GPU often indicates there are optimizations to be made</a:t>
            </a:r>
          </a:p>
          <a:p>
            <a:r>
              <a:rPr lang="en-US" dirty="0"/>
              <a:t>Increase the serialization of a program to better hide memory latency</a:t>
            </a:r>
          </a:p>
          <a:p>
            <a:endParaRPr lang="en-US" dirty="0"/>
          </a:p>
          <a:p>
            <a:r>
              <a:rPr lang="en-US" dirty="0"/>
              <a:t>GPUs are now better in power, performance and cost over CPUs, so if the problem has parallel components, it's usually the right step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157" y="2184400"/>
            <a:ext cx="341630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755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GPGPU From GPU Kernels to compiler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2160588"/>
            <a:ext cx="6742112" cy="45976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 err="1"/>
              <a:t>OpenCL</a:t>
            </a:r>
            <a:r>
              <a:rPr lang="en-US" dirty="0"/>
              <a:t> </a:t>
            </a:r>
            <a:r>
              <a:rPr lang="en-US" dirty="0" smtClean="0"/>
              <a:t>– </a:t>
            </a:r>
            <a:r>
              <a:rPr lang="en-US" dirty="0" smtClean="0">
                <a:solidFill>
                  <a:schemeClr val="accent5"/>
                </a:solidFill>
              </a:rPr>
              <a:t>__kernel void </a:t>
            </a:r>
            <a:r>
              <a:rPr lang="en-US" dirty="0" err="1" smtClean="0">
                <a:solidFill>
                  <a:schemeClr val="accent5"/>
                </a:solidFill>
              </a:rPr>
              <a:t>mykernel</a:t>
            </a:r>
            <a:r>
              <a:rPr lang="en-US" dirty="0" smtClean="0">
                <a:solidFill>
                  <a:schemeClr val="accent5"/>
                </a:solidFill>
              </a:rPr>
              <a:t>(){}</a:t>
            </a:r>
          </a:p>
          <a:p>
            <a:r>
              <a:rPr lang="en-US" dirty="0" smtClean="0"/>
              <a:t>CUDA –</a:t>
            </a:r>
            <a:r>
              <a:rPr lang="en-US" dirty="0" smtClean="0">
                <a:solidFill>
                  <a:schemeClr val="accent5"/>
                </a:solidFill>
              </a:rPr>
              <a:t> __global__ void </a:t>
            </a:r>
            <a:r>
              <a:rPr lang="en-US" dirty="0" err="1" smtClean="0">
                <a:solidFill>
                  <a:schemeClr val="accent5"/>
                </a:solidFill>
              </a:rPr>
              <a:t>mykernel</a:t>
            </a:r>
            <a:r>
              <a:rPr lang="en-US" dirty="0" smtClean="0">
                <a:solidFill>
                  <a:schemeClr val="accent5"/>
                </a:solidFill>
              </a:rPr>
              <a:t>(){}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OpenMP</a:t>
            </a:r>
            <a:r>
              <a:rPr lang="en-US" dirty="0"/>
              <a:t> - </a:t>
            </a:r>
            <a:r>
              <a:rPr lang="en-US" dirty="0" smtClean="0">
                <a:solidFill>
                  <a:schemeClr val="accent5"/>
                </a:solidFill>
                <a:latin typeface="monospace" charset="0"/>
              </a:rPr>
              <a:t>#</a:t>
            </a:r>
            <a:r>
              <a:rPr lang="en-US" dirty="0">
                <a:solidFill>
                  <a:schemeClr val="accent5"/>
                </a:solidFill>
                <a:latin typeface="monospace" charset="0"/>
              </a:rPr>
              <a:t>pragma omp parallel for</a:t>
            </a:r>
          </a:p>
          <a:p>
            <a:r>
              <a:rPr lang="en-US" dirty="0" err="1"/>
              <a:t>OpenACC</a:t>
            </a:r>
            <a:r>
              <a:rPr lang="en-US" dirty="0"/>
              <a:t> </a:t>
            </a:r>
            <a:r>
              <a:rPr lang="en-US" dirty="0" smtClean="0"/>
              <a:t>- </a:t>
            </a:r>
            <a:r>
              <a:rPr lang="en-US" dirty="0" smtClean="0">
                <a:solidFill>
                  <a:schemeClr val="accent5"/>
                </a:solidFill>
                <a:latin typeface="monospace" charset="0"/>
              </a:rPr>
              <a:t>#</a:t>
            </a:r>
            <a:r>
              <a:rPr lang="en-US" dirty="0">
                <a:solidFill>
                  <a:schemeClr val="accent5"/>
                </a:solidFill>
                <a:latin typeface="monospace" charset="0"/>
              </a:rPr>
              <a:t>pragma acc parallel </a:t>
            </a:r>
          </a:p>
          <a:p>
            <a:r>
              <a:rPr lang="en-US" dirty="0" err="1"/>
              <a:t>OpenHMPP</a:t>
            </a:r>
            <a:r>
              <a:rPr lang="en-US" dirty="0"/>
              <a:t> - </a:t>
            </a:r>
            <a:r>
              <a:rPr lang="en-US" dirty="0" smtClean="0">
                <a:solidFill>
                  <a:schemeClr val="accent5"/>
                </a:solidFill>
                <a:latin typeface="monospace" charset="0"/>
              </a:rPr>
              <a:t>#</a:t>
            </a:r>
            <a:r>
              <a:rPr lang="en-US" dirty="0">
                <a:solidFill>
                  <a:schemeClr val="accent5"/>
                </a:solidFill>
                <a:latin typeface="monospace" charset="0"/>
              </a:rPr>
              <a:t>pragma hmpp simple1 codelet, args[outv].io=inout, </a:t>
            </a:r>
            <a:r>
              <a:rPr lang="en-US" dirty="0" smtClean="0">
                <a:solidFill>
                  <a:schemeClr val="accent5"/>
                </a:solidFill>
                <a:latin typeface="monospace" charset="0"/>
              </a:rPr>
              <a:t>target=CUDA</a:t>
            </a:r>
            <a:endParaRPr lang="en-US" dirty="0">
              <a:solidFill>
                <a:schemeClr val="accent5"/>
              </a:solidFill>
              <a:latin typeface="monospace" charset="0"/>
            </a:endParaRPr>
          </a:p>
          <a:p>
            <a:r>
              <a:rPr lang="en-US" dirty="0"/>
              <a:t>C++ AMP </a:t>
            </a:r>
            <a:r>
              <a:rPr lang="en-US" dirty="0" smtClean="0"/>
              <a:t>- </a:t>
            </a:r>
            <a:r>
              <a:rPr lang="en-US" dirty="0" err="1" smtClean="0">
                <a:solidFill>
                  <a:schemeClr val="accent5"/>
                </a:solidFill>
                <a:latin typeface="Trebuchet MS" charset="0"/>
              </a:rPr>
              <a:t>parallel_for_each</a:t>
            </a:r>
            <a:r>
              <a:rPr lang="en-US" dirty="0">
                <a:solidFill>
                  <a:schemeClr val="accent5"/>
                </a:solidFill>
                <a:latin typeface="Trebuchet MS" charset="0"/>
              </a:rPr>
              <a:t>( );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 err="1"/>
              <a:t>Cilk</a:t>
            </a:r>
            <a:r>
              <a:rPr lang="en-US" dirty="0"/>
              <a:t> Plus </a:t>
            </a:r>
            <a:r>
              <a:rPr lang="en-US" dirty="0" smtClean="0"/>
              <a:t>- </a:t>
            </a:r>
            <a:r>
              <a:rPr lang="en-US" dirty="0" err="1" smtClean="0">
                <a:solidFill>
                  <a:schemeClr val="accent5"/>
                </a:solidFill>
                <a:latin typeface="monospace" charset="0"/>
              </a:rPr>
              <a:t>cilk_spawn</a:t>
            </a:r>
            <a:r>
              <a:rPr lang="en-US" dirty="0" smtClean="0">
                <a:solidFill>
                  <a:schemeClr val="accent5"/>
                </a:solidFill>
                <a:latin typeface="monospace" charset="0"/>
              </a:rPr>
              <a:t> </a:t>
            </a:r>
            <a:r>
              <a:rPr lang="en-US" dirty="0">
                <a:solidFill>
                  <a:schemeClr val="accent5"/>
                </a:solidFill>
                <a:latin typeface="monospace" charset="0"/>
              </a:rPr>
              <a:t>recursion(...);</a:t>
            </a:r>
          </a:p>
          <a:p>
            <a:r>
              <a:rPr lang="en-US" dirty="0" smtClean="0"/>
              <a:t>Also </a:t>
            </a:r>
            <a:r>
              <a:rPr lang="en-US" dirty="0"/>
              <a:t>many more that I can't fit onto this </a:t>
            </a:r>
            <a:r>
              <a:rPr lang="en-US" dirty="0" smtClean="0"/>
              <a:t>slide…</a:t>
            </a:r>
            <a:endParaRPr lang="en-US" dirty="0"/>
          </a:p>
        </p:txBody>
      </p:sp>
      <p:pic>
        <p:nvPicPr>
          <p:cNvPr id="13314" name="Picture 2" descr="http://upload.wikimedia.org/wikipedia/en/5/57/OpenCL_Logo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3" t="16000" r="9167" b="6500"/>
          <a:stretch/>
        </p:blipFill>
        <p:spPr bwMode="auto">
          <a:xfrm>
            <a:off x="5658374" y="1411566"/>
            <a:ext cx="1590675" cy="1531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://www.any-video-converter.com/images/nvidia-cuda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t="5714" r="3518" b="5143"/>
          <a:stretch/>
        </p:blipFill>
        <p:spPr bwMode="auto">
          <a:xfrm>
            <a:off x="7500112" y="1701783"/>
            <a:ext cx="2088672" cy="121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://openmp.org/wp/openmp_336x120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302" y="3203327"/>
            <a:ext cx="1832033" cy="6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8672" y="5172075"/>
            <a:ext cx="2230605" cy="126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3" name="Picture 1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0112" y="3327629"/>
            <a:ext cx="2831967" cy="755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124" y="4212030"/>
            <a:ext cx="2089276" cy="664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30" name="Picture 18" descr="http://blogs.msdn.com/cfs-filesystemfile.ashx/__key/communityserver-blogs-components-weblogfiles/00-00-01-10-58-metablogapi/2620.image7_5F00_61F1BE4C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t="10828" r="11888" b="21656"/>
          <a:stretch/>
        </p:blipFill>
        <p:spPr bwMode="auto">
          <a:xfrm>
            <a:off x="8340459" y="4295774"/>
            <a:ext cx="2312958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89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history GPU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5163" y="1724585"/>
            <a:ext cx="6013711" cy="3881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Trebuchet MS" charset="0"/>
              </a:rPr>
              <a:t>From the 2d to the 3d, from the CPU to the GPU </a:t>
            </a:r>
            <a:endParaRPr lang="en-US" dirty="0" smtClean="0">
              <a:latin typeface="Trebuchet MS" charset="0"/>
            </a:endParaRPr>
          </a:p>
          <a:p>
            <a:r>
              <a:rPr lang="en-US" dirty="0" smtClean="0"/>
              <a:t>The fixed &amp; programmable function pipeline</a:t>
            </a:r>
          </a:p>
          <a:p>
            <a:r>
              <a:rPr lang="en-US" dirty="0" smtClean="0"/>
              <a:t>They have advanced as rapidly as the CPU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175" y="3500204"/>
            <a:ext cx="7695925" cy="324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877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983271"/>
              </p:ext>
            </p:extLst>
          </p:nvPr>
        </p:nvGraphicFramePr>
        <p:xfrm>
          <a:off x="688931" y="375781"/>
          <a:ext cx="8392438" cy="6028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2531"/>
                <a:gridCol w="4049907"/>
              </a:tblGrid>
              <a:tr h="305402">
                <a:tc>
                  <a:txBody>
                    <a:bodyPr/>
                    <a:lstStyle/>
                    <a:p>
                      <a:r>
                        <a:rPr lang="en-GB" dirty="0" smtClean="0"/>
                        <a:t>CUDA</a:t>
                      </a:r>
                      <a:endParaRPr lang="en-GB" dirty="0"/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r>
                        <a:rPr lang="en-GB" dirty="0" err="1" smtClean="0"/>
                        <a:t>OpenCL</a:t>
                      </a:r>
                      <a:endParaRPr lang="en-GB" dirty="0"/>
                    </a:p>
                  </a:txBody>
                  <a:tcPr marL="38488" marR="76976" marT="36948" marB="36948"/>
                </a:tc>
              </a:tr>
              <a:tr h="3054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Thread</a:t>
                      </a:r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Work-item</a:t>
                      </a:r>
                    </a:p>
                  </a:txBody>
                  <a:tcPr marL="38488" marR="76976" marT="36948" marB="36948"/>
                </a:tc>
              </a:tr>
              <a:tr h="3054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Thread block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Work-group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</a:tr>
              <a:tr h="3054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Global memory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Global memory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</a:tr>
              <a:tr h="3054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Constant memory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Constant memory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</a:tr>
              <a:tr h="3054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Shared memory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Local memory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</a:tr>
              <a:tr h="30540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Local memory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Private memory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36948" marB="36948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>
                          <a:effectLst/>
                        </a:rPr>
                        <a:t>__global__ function (callable from host, not callable from device)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__kernel function (callable fromdevice, includingCPU device)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__device__ function (not callable from host)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No annotation necessary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__constant__ variable declaration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__constant variable declaration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__device__ variable declaration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__global variable declaration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__shared__ variable declaration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__local variable declaration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 err="1">
                          <a:effectLst/>
                        </a:rPr>
                        <a:t>gridDim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get_num_groups()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blockDim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get_local_size()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blockIdx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get_group_id()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2173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threadIdx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get_local_id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4245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No direct equivalent. Combine blockDim, blockIdx, and threadIdx to calculate a global index.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get_global_id()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  <a:tr h="42453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>
                          <a:effectLst/>
                        </a:rPr>
                        <a:t>No direct equivalent. Combine gridDim and blockDim to calculate the global size.</a:t>
                      </a:r>
                      <a:endParaRPr lang="en-GB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GB" sz="1400" dirty="0" err="1">
                          <a:effectLst/>
                        </a:rPr>
                        <a:t>get_global_size</a:t>
                      </a:r>
                      <a:r>
                        <a:rPr lang="en-GB" sz="1400" dirty="0">
                          <a:effectLst/>
                        </a:rPr>
                        <a:t>()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8488" marR="76976" marT="7698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232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Useful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863" y="1392634"/>
            <a:ext cx="8596312" cy="5083321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en-US" dirty="0">
                <a:latin typeface="Trebuchet MS" charset="0"/>
              </a:rPr>
              <a:t>Courses</a:t>
            </a:r>
          </a:p>
          <a:p>
            <a:pPr lvl="1"/>
            <a:r>
              <a:rPr lang="en-US" dirty="0">
                <a:latin typeface="Trebuchet MS" charset="0"/>
                <a:hlinkClick r:id="rId3"/>
              </a:rPr>
              <a:t>https://www.udacity.com/course/intro-to-parallel-programming--cs344</a:t>
            </a:r>
            <a:r>
              <a:rPr lang="en-US" dirty="0">
                <a:latin typeface="Trebuchet MS" charset="0"/>
              </a:rPr>
              <a:t> (I highly recommend this course)</a:t>
            </a:r>
            <a:endParaRPr lang="en-US" dirty="0">
              <a:latin typeface="Trebuchet MS" charset="0"/>
              <a:hlinkClick r:id="rId3"/>
            </a:endParaRPr>
          </a:p>
          <a:p>
            <a:pPr lvl="1"/>
            <a:r>
              <a:rPr lang="en-US" dirty="0">
                <a:latin typeface="Trebuchet MS" charset="0"/>
              </a:rPr>
              <a:t>Lots of universities host their course slides online, often very handy</a:t>
            </a:r>
            <a:br>
              <a:rPr lang="en-US" dirty="0">
                <a:latin typeface="Trebuchet MS" charset="0"/>
              </a:rPr>
            </a:br>
            <a:r>
              <a:rPr lang="en-US" dirty="0">
                <a:latin typeface="Trebuchet MS" charset="0"/>
                <a:hlinkClick r:id="rId4"/>
              </a:rPr>
              <a:t>http://courses.cms.caltech.edu/cs101gpu/</a:t>
            </a:r>
            <a:r>
              <a:rPr lang="en-US" dirty="0">
                <a:latin typeface="Trebuchet MS" charset="0"/>
              </a:rPr>
              <a:t> </a:t>
            </a:r>
            <a:br>
              <a:rPr lang="en-US" dirty="0">
                <a:latin typeface="Trebuchet MS" charset="0"/>
              </a:rPr>
            </a:br>
            <a:r>
              <a:rPr lang="en-US" dirty="0">
                <a:latin typeface="Trebuchet MS" charset="0"/>
                <a:hlinkClick r:id="rId5"/>
              </a:rPr>
              <a:t>https://code.google.com/p/stanford-cs193g-sp2010/</a:t>
            </a:r>
            <a:r>
              <a:rPr lang="en-US" dirty="0">
                <a:latin typeface="Trebuchet MS" charset="0"/>
              </a:rPr>
              <a:t> </a:t>
            </a:r>
            <a:br>
              <a:rPr lang="en-US" dirty="0">
                <a:latin typeface="Trebuchet MS" charset="0"/>
              </a:rPr>
            </a:br>
            <a:r>
              <a:rPr lang="en-US" dirty="0">
                <a:latin typeface="Trebuchet MS" charset="0"/>
                <a:hlinkClick r:id="rId6"/>
              </a:rPr>
              <a:t>http://imat.hwu.crhc.illinois.edu/ECE408-2013/ECE408%202013%20Materials/Forms/AllItems.aspx</a:t>
            </a:r>
            <a:r>
              <a:rPr lang="en-US" dirty="0">
                <a:latin typeface="Trebuchet MS" charset="0"/>
              </a:rPr>
              <a:t> </a:t>
            </a:r>
            <a:endParaRPr lang="en-US" dirty="0">
              <a:latin typeface="Trebuchet MS" charset="0"/>
              <a:hlinkClick r:id="rId5"/>
            </a:endParaRPr>
          </a:p>
          <a:p>
            <a:r>
              <a:rPr lang="en-US" dirty="0" smtClean="0">
                <a:latin typeface="Trebuchet MS" charset="0"/>
              </a:rPr>
              <a:t>Materials</a:t>
            </a:r>
            <a:endParaRPr lang="en-US" dirty="0">
              <a:latin typeface="Trebuchet MS" charset="0"/>
            </a:endParaRPr>
          </a:p>
          <a:p>
            <a:pPr lvl="1"/>
            <a:r>
              <a:rPr lang="en-US" dirty="0">
                <a:latin typeface="Trebuchet MS" charset="0"/>
                <a:hlinkClick r:id="rId7"/>
              </a:rPr>
              <a:t>http://malideveloper.arm.com/develop-for-mali/tutorials-developer-guides/developer-guides/mali-t600-series-gpu-opencl-developer-guide/</a:t>
            </a:r>
            <a:r>
              <a:rPr lang="en-US" dirty="0">
                <a:latin typeface="Trebuchet MS" charset="0"/>
              </a:rPr>
              <a:t> </a:t>
            </a:r>
          </a:p>
          <a:p>
            <a:pPr lvl="1"/>
            <a:r>
              <a:rPr lang="en-US" dirty="0">
                <a:latin typeface="Trebuchet MS" charset="0"/>
                <a:hlinkClick r:id="rId8"/>
              </a:rPr>
              <a:t>http://handsonopencl.github.io/</a:t>
            </a:r>
          </a:p>
          <a:p>
            <a:pPr lvl="1"/>
            <a:r>
              <a:rPr lang="en-US" dirty="0">
                <a:latin typeface="Trebuchet MS" charset="0"/>
                <a:hlinkClick r:id="rId9"/>
              </a:rPr>
              <a:t>http://developer.amd.com/tools-and-sdks/opencl-zone/opencl-resources/programming-in-opencl/</a:t>
            </a:r>
          </a:p>
          <a:p>
            <a:pPr lvl="1"/>
            <a:r>
              <a:rPr lang="en-US" dirty="0">
                <a:latin typeface="Trebuchet MS" charset="0"/>
                <a:hlinkClick r:id="rId10"/>
              </a:rPr>
              <a:t>https://developer.nvidia.com/gpugems/GPUGems3/gpugems3_pref01.html</a:t>
            </a:r>
            <a:r>
              <a:rPr lang="en-US" dirty="0">
                <a:latin typeface="Trebuchet MS" charset="0"/>
              </a:rPr>
              <a:t> (Probably the hands down best reference guide for CUDA programming)</a:t>
            </a:r>
            <a:endParaRPr lang="en-US" dirty="0">
              <a:latin typeface="Trebuchet MS" charset="0"/>
              <a:hlinkClick r:id="rId10"/>
            </a:endParaRPr>
          </a:p>
          <a:p>
            <a:pPr lvl="1"/>
            <a:r>
              <a:rPr lang="en-US" dirty="0">
                <a:latin typeface="Trebuchet MS" charset="0"/>
                <a:hlinkClick r:id="rId11"/>
              </a:rPr>
              <a:t>https://</a:t>
            </a:r>
            <a:r>
              <a:rPr lang="en-US" dirty="0" smtClean="0">
                <a:latin typeface="Trebuchet MS" charset="0"/>
                <a:hlinkClick r:id="rId11"/>
              </a:rPr>
              <a:t>docs.google.com/presentation/d/17Bzle0w6jz-1ndabrvC5MXUIQ5jme0M8xBF71oz-0Js/edit#slide=id.i0</a:t>
            </a:r>
            <a:r>
              <a:rPr lang="en-US" dirty="0" smtClean="0">
                <a:latin typeface="Trebuchet MS" charset="0"/>
              </a:rPr>
              <a:t>  </a:t>
            </a:r>
            <a:endParaRPr lang="en-US" dirty="0" smtClean="0">
              <a:latin typeface="Trebuchet MS" charset="0"/>
              <a:hlinkClick r:id="rId12"/>
            </a:endParaRPr>
          </a:p>
          <a:p>
            <a:pPr lvl="1"/>
            <a:r>
              <a:rPr lang="en-US" dirty="0" smtClean="0">
                <a:latin typeface="Trebuchet MS" charset="0"/>
                <a:hlinkClick r:id="rId13"/>
              </a:rPr>
              <a:t>https://www.youtube.com/channel/UCMlGfpWw-RUdWX_JbLCukXg</a:t>
            </a:r>
            <a:r>
              <a:rPr lang="en-US" dirty="0" smtClean="0">
                <a:latin typeface="Trebuchet MS" charset="0"/>
              </a:rPr>
              <a:t> (cppcon14)</a:t>
            </a:r>
          </a:p>
          <a:p>
            <a:pPr lvl="1"/>
            <a:r>
              <a:rPr lang="en-US" dirty="0" smtClean="0">
                <a:latin typeface="Trebuchet MS" charset="0"/>
                <a:hlinkClick r:id="rId14"/>
              </a:rPr>
              <a:t>https</a:t>
            </a:r>
            <a:r>
              <a:rPr lang="en-US" dirty="0">
                <a:latin typeface="Trebuchet MS" charset="0"/>
                <a:hlinkClick r:id="rId14"/>
              </a:rPr>
              <a:t>:// www.youtube.com/watch?v=rX0ItVEVjHc</a:t>
            </a:r>
          </a:p>
        </p:txBody>
      </p:sp>
    </p:spTree>
    <p:extLst>
      <p:ext uri="{BB962C8B-B14F-4D97-AF65-F5344CB8AC3E}">
        <p14:creationId xmlns:p14="http://schemas.microsoft.com/office/powerpoint/2010/main" val="3190527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63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Topology of the GPU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6425" y="1731963"/>
            <a:ext cx="8922573" cy="38814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Lots and lots of small processors at current otherwise known as SMs, Streaming multiprocessor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815" y="2954318"/>
            <a:ext cx="4423360" cy="32194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23" y="2974384"/>
            <a:ext cx="6639810" cy="320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Organisation of threads</a:t>
            </a:r>
            <a:endParaRPr lang="en-GB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0570" y="1216655"/>
            <a:ext cx="4784942" cy="554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1136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199715" y="2404534"/>
            <a:ext cx="6074287" cy="1646302"/>
          </a:xfrm>
        </p:spPr>
        <p:txBody>
          <a:bodyPr/>
          <a:lstStyle/>
          <a:p>
            <a:r>
              <a:rPr lang="en-GB" dirty="0" smtClean="0"/>
              <a:t>Introduction to parallel programming</a:t>
            </a:r>
            <a:endParaRPr lang="en-GB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As apposed to serial programming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6357" y="1609846"/>
            <a:ext cx="273475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CPU evolution to parallel architecture</a:t>
            </a:r>
            <a:endParaRPr lang="en-US" dirty="0"/>
          </a:p>
        </p:txBody>
      </p:sp>
      <p:pic>
        <p:nvPicPr>
          <p:cNvPr id="1030" name="Picture 6" descr="https://csgillespie.files.wordpress.com/2011/01/clock_speed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562" y="1973260"/>
            <a:ext cx="3969069" cy="39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sgillespie.files.wordpress.com/2011/01/mips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631" y="1973260"/>
            <a:ext cx="3969069" cy="39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65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Instruction Multiple Data (SIMD)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2941" y="1483916"/>
            <a:ext cx="7238603" cy="5276699"/>
          </a:xfrm>
        </p:spPr>
      </p:pic>
    </p:spTree>
    <p:extLst>
      <p:ext uri="{BB962C8B-B14F-4D97-AF65-F5344CB8AC3E}">
        <p14:creationId xmlns:p14="http://schemas.microsoft.com/office/powerpoint/2010/main" val="14767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Concurrency vs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CPU for task parallelism</a:t>
            </a:r>
          </a:p>
          <a:p>
            <a:r>
              <a:rPr lang="en-US"/>
              <a:t>GPU for data parallelism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061" y="1963944"/>
            <a:ext cx="4909384" cy="43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9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1853</TotalTime>
  <Words>2490</Words>
  <Application>Microsoft Office PowerPoint</Application>
  <PresentationFormat>Custom</PresentationFormat>
  <Paragraphs>569</Paragraphs>
  <Slides>32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Facet</vt:lpstr>
      <vt:lpstr>Introduction to General Purpose computing on the Graphics Processing Unit (GPGPU)</vt:lpstr>
      <vt:lpstr>The Graphics processing unit (GPU)</vt:lpstr>
      <vt:lpstr>Brief history GPU</vt:lpstr>
      <vt:lpstr>Topology of the GPU</vt:lpstr>
      <vt:lpstr>Organisation of threads</vt:lpstr>
      <vt:lpstr>Introduction to parallel programming</vt:lpstr>
      <vt:lpstr>CPU evolution to parallel architecture</vt:lpstr>
      <vt:lpstr>Single Instruction Multiple Data (SIMD)</vt:lpstr>
      <vt:lpstr>Concurrency vs Parallelism</vt:lpstr>
      <vt:lpstr>Basic GPU design patterns</vt:lpstr>
      <vt:lpstr>Lock free parallel programming model</vt:lpstr>
      <vt:lpstr>Problems with locking</vt:lpstr>
      <vt:lpstr>Lock free approaches</vt:lpstr>
      <vt:lpstr>Methodology comes natively using the GPU!</vt:lpstr>
      <vt:lpstr>GPU Memory model</vt:lpstr>
      <vt:lpstr>Memory performance gap</vt:lpstr>
      <vt:lpstr>Keep the focus on the memory</vt:lpstr>
      <vt:lpstr>Keep the focus on the data</vt:lpstr>
      <vt:lpstr>Practical example</vt:lpstr>
      <vt:lpstr>Tips for converting a problem to a parallel solution</vt:lpstr>
      <vt:lpstr>Focus variation example</vt:lpstr>
      <vt:lpstr>Focus variation example</vt:lpstr>
      <vt:lpstr>Focus variation example</vt:lpstr>
      <vt:lpstr>Focus variation example</vt:lpstr>
      <vt:lpstr>Applications of GPGPU</vt:lpstr>
      <vt:lpstr>Where can I leverage the power of GPU?</vt:lpstr>
      <vt:lpstr>Conclusions</vt:lpstr>
      <vt:lpstr>Getting a truley parallel solution isn't always the best!</vt:lpstr>
      <vt:lpstr>Options for GPGPU From GPU Kernels to compiler directives</vt:lpstr>
      <vt:lpstr>PowerPoint Presentation</vt:lpstr>
      <vt:lpstr>Useful resources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Samuel Loescher</cp:lastModifiedBy>
  <cp:revision>276</cp:revision>
  <dcterms:created xsi:type="dcterms:W3CDTF">2014-09-12T02:18:09Z</dcterms:created>
  <dcterms:modified xsi:type="dcterms:W3CDTF">2015-06-10T08:52:31Z</dcterms:modified>
</cp:coreProperties>
</file>